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embeddedFontLst>
    <p:embeddedFont>
      <p:font typeface="Alexandria Semi Bold"/>
      <p:regular r:id="rId15"/>
    </p:embeddedFont>
    <p:embeddedFont>
      <p:font typeface="Alexandria Semi Bold"/>
      <p:regular r:id="rId16"/>
    </p:embeddedFont>
    <p:embeddedFont>
      <p:font typeface="Sora Light"/>
      <p:regular r:id="rId17"/>
    </p:embeddedFont>
    <p:embeddedFont>
      <p:font typeface="Sora Light"/>
      <p:regular r:id="rId18"/>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font" Target="fonts/font3.fntdata"/><Relationship Id="rId18"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3.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4.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5.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6.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4" Type="http://schemas.openxmlformats.org/officeDocument/2006/relationships/hyperlink" Target="https://www.seoinhouse.es/marketing-contenidos/" TargetMode="External"/><Relationship Id="rId5" Type="http://schemas.openxmlformats.org/officeDocument/2006/relationships/hyperlink" Target="https://www.seoinhouse.es/seo-para-youtube-7-pasos-para-posicionar-tus-videos-en-2024/" TargetMode="External"/><Relationship Id="rId6" Type="http://schemas.openxmlformats.org/officeDocument/2006/relationships/hyperlink" Target="https://www.seoinhouse.es/" TargetMode="External"/><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7" Type="http://schemas.openxmlformats.org/officeDocument/2006/relationships/slideLayout" Target="../slideLayouts/slideLayout9.xml"/><Relationship Id="rId8"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44709" y="889754"/>
            <a:ext cx="7627382" cy="2138124"/>
          </a:xfrm>
          <a:prstGeom prst="rect">
            <a:avLst/>
          </a:prstGeom>
          <a:noFill/>
          <a:ln/>
        </p:spPr>
        <p:txBody>
          <a:bodyPr wrap="square" lIns="0" tIns="0" rIns="0" bIns="0" rtlCol="0" anchor="t"/>
          <a:lstStyle/>
          <a:p>
            <a:pPr algn="l" indent="0" marL="0">
              <a:lnSpc>
                <a:spcPts val="5600"/>
              </a:lnSpc>
              <a:buNone/>
            </a:pPr>
            <a:r>
              <a:rPr lang="en-US" sz="4450" dirty="0">
                <a:solidFill>
                  <a:srgbClr val="1F1E1E"/>
                </a:solidFill>
                <a:latin typeface="Alexandria Semi Bold" pitchFamily="34" charset="0"/>
                <a:ea typeface="Alexandria Semi Bold" pitchFamily="34" charset="-122"/>
                <a:cs typeface="Alexandria Semi Bold" pitchFamily="34" charset="-120"/>
              </a:rPr>
              <a:t>SEO para YouTube Shorts: Optimiza tus Videos Cortos</a:t>
            </a:r>
            <a:endParaRPr lang="en-US" sz="4450" dirty="0"/>
          </a:p>
        </p:txBody>
      </p:sp>
      <p:sp>
        <p:nvSpPr>
          <p:cNvPr id="4" name="Text 1"/>
          <p:cNvSpPr/>
          <p:nvPr/>
        </p:nvSpPr>
        <p:spPr>
          <a:xfrm>
            <a:off x="6244709" y="3352800"/>
            <a:ext cx="7627382" cy="173355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Los YouTube Shorts son videos verticales de hasta 60 segundos que permanecen en la plataforma permanentemente. A diferencia de otras plataformas, no requieren una aplicación separada: puedes grabar, editar y añadir elementos interactivos directamente desde la app de YouTube.</a:t>
            </a:r>
            <a:endParaRPr lang="en-US" sz="1700" dirty="0"/>
          </a:p>
        </p:txBody>
      </p:sp>
      <p:sp>
        <p:nvSpPr>
          <p:cNvPr id="5" name="Text 2"/>
          <p:cNvSpPr/>
          <p:nvPr/>
        </p:nvSpPr>
        <p:spPr>
          <a:xfrm>
            <a:off x="6244709" y="5330071"/>
            <a:ext cx="7627382" cy="138684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Este formato responde a la creciente demanda de contenido breve y fácil de consumir, similar a TikTok o Instagram Reels. Los usuarios deslizan verticalmente entre videos, interactúan con likes, comentarios y pueden compartirlos fácilmente.</a:t>
            </a:r>
            <a:endParaRPr lang="en-US" sz="1700" dirty="0"/>
          </a:p>
        </p:txBody>
      </p:sp>
      <p:sp>
        <p:nvSpPr>
          <p:cNvPr id="6" name="Shape 3"/>
          <p:cNvSpPr/>
          <p:nvPr/>
        </p:nvSpPr>
        <p:spPr>
          <a:xfrm>
            <a:off x="6244709" y="6976824"/>
            <a:ext cx="346591" cy="346591"/>
          </a:xfrm>
          <a:prstGeom prst="roundRect">
            <a:avLst>
              <a:gd name="adj" fmla="val 26380043"/>
            </a:avLst>
          </a:prstGeom>
          <a:noFill/>
          <a:ln w="7620">
            <a:solidFill>
              <a:srgbClr val="FFFFFF"/>
            </a:solidFill>
            <a:prstDash val="solid"/>
          </a:ln>
        </p:spPr>
      </p:sp>
      <p:pic>
        <p:nvPicPr>
          <p:cNvPr id="7" name="Image 1" descr="preencoded.png">    </p:cNvPr>
          <p:cNvPicPr>
            <a:picLocks noChangeAspect="1"/>
          </p:cNvPicPr>
          <p:nvPr/>
        </p:nvPicPr>
        <p:blipFill>
          <a:blip r:embed="rId2"/>
          <a:stretch>
            <a:fillRect/>
          </a:stretch>
        </p:blipFill>
        <p:spPr>
          <a:xfrm>
            <a:off x="6252329" y="6984444"/>
            <a:ext cx="331351" cy="331351"/>
          </a:xfrm>
          <a:prstGeom prst="rect">
            <a:avLst/>
          </a:prstGeom>
        </p:spPr>
      </p:pic>
      <p:sp>
        <p:nvSpPr>
          <p:cNvPr id="8" name="Text 4"/>
          <p:cNvSpPr/>
          <p:nvPr/>
        </p:nvSpPr>
        <p:spPr>
          <a:xfrm>
            <a:off x="6699528" y="6960632"/>
            <a:ext cx="3197543" cy="379214"/>
          </a:xfrm>
          <a:prstGeom prst="rect">
            <a:avLst/>
          </a:prstGeom>
          <a:noFill/>
          <a:ln/>
        </p:spPr>
        <p:txBody>
          <a:bodyPr wrap="none" lIns="0" tIns="0" rIns="0" bIns="0" rtlCol="0" anchor="t"/>
          <a:lstStyle/>
          <a:p>
            <a:pPr algn="l" indent="0" marL="0">
              <a:lnSpc>
                <a:spcPts val="2950"/>
              </a:lnSpc>
              <a:buNone/>
            </a:pPr>
            <a:r>
              <a:rPr lang="en-US" sz="2100" b="1" dirty="0">
                <a:solidFill>
                  <a:srgbClr val="3B3535"/>
                </a:solidFill>
                <a:latin typeface="Sora Bold" pitchFamily="34" charset="0"/>
                <a:ea typeface="Sora Bold" pitchFamily="34" charset="-122"/>
                <a:cs typeface="Sora Bold" pitchFamily="34" charset="-120"/>
              </a:rPr>
              <a:t>por Miquel Angel Serra</a:t>
            </a:r>
            <a:endParaRPr lang="en-US" sz="2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74013" y="529709"/>
            <a:ext cx="7795974" cy="1267063"/>
          </a:xfrm>
          <a:prstGeom prst="rect">
            <a:avLst/>
          </a:prstGeom>
          <a:noFill/>
          <a:ln/>
        </p:spPr>
        <p:txBody>
          <a:bodyPr wrap="square" lIns="0" tIns="0" rIns="0" bIns="0" rtlCol="0" anchor="t"/>
          <a:lstStyle/>
          <a:p>
            <a:pPr algn="l" indent="0" marL="0">
              <a:lnSpc>
                <a:spcPts val="4950"/>
              </a:lnSpc>
              <a:buNone/>
            </a:pPr>
            <a:r>
              <a:rPr lang="en-US" sz="3950" dirty="0">
                <a:solidFill>
                  <a:srgbClr val="1F1E1E"/>
                </a:solidFill>
                <a:latin typeface="Alexandria Semi Bold" pitchFamily="34" charset="0"/>
                <a:ea typeface="Alexandria Semi Bold" pitchFamily="34" charset="-122"/>
                <a:cs typeface="Alexandria Semi Bold" pitchFamily="34" charset="-120"/>
              </a:rPr>
              <a:t>¿Por qué incluir Shorts en tu estrategia?</a:t>
            </a:r>
            <a:endParaRPr lang="en-US" sz="3950" dirty="0"/>
          </a:p>
        </p:txBody>
      </p:sp>
      <p:sp>
        <p:nvSpPr>
          <p:cNvPr id="4" name="Shape 1"/>
          <p:cNvSpPr/>
          <p:nvPr/>
        </p:nvSpPr>
        <p:spPr>
          <a:xfrm>
            <a:off x="674013" y="2085618"/>
            <a:ext cx="433268" cy="433268"/>
          </a:xfrm>
          <a:prstGeom prst="roundRect">
            <a:avLst>
              <a:gd name="adj" fmla="val 18669"/>
            </a:avLst>
          </a:prstGeom>
          <a:solidFill>
            <a:srgbClr val="D5DCF6"/>
          </a:solidFill>
          <a:ln w="7620">
            <a:solidFill>
              <a:srgbClr val="BBC2DC"/>
            </a:solidFill>
            <a:prstDash val="solid"/>
          </a:ln>
        </p:spPr>
      </p:sp>
      <p:pic>
        <p:nvPicPr>
          <p:cNvPr id="5" name="Image 1" descr="preencoded.png">    </p:cNvPr>
          <p:cNvPicPr>
            <a:picLocks noChangeAspect="1"/>
          </p:cNvPicPr>
          <p:nvPr/>
        </p:nvPicPr>
        <p:blipFill>
          <a:blip r:embed="rId2"/>
          <a:stretch>
            <a:fillRect/>
          </a:stretch>
        </p:blipFill>
        <p:spPr>
          <a:xfrm>
            <a:off x="738545" y="2112169"/>
            <a:ext cx="304086" cy="380047"/>
          </a:xfrm>
          <a:prstGeom prst="rect">
            <a:avLst/>
          </a:prstGeom>
        </p:spPr>
      </p:pic>
      <p:sp>
        <p:nvSpPr>
          <p:cNvPr id="6" name="Text 2"/>
          <p:cNvSpPr/>
          <p:nvPr/>
        </p:nvSpPr>
        <p:spPr>
          <a:xfrm>
            <a:off x="1299805" y="2151817"/>
            <a:ext cx="2534007" cy="316706"/>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Alcance masivo</a:t>
            </a:r>
            <a:endParaRPr lang="en-US" sz="1950" dirty="0"/>
          </a:p>
        </p:txBody>
      </p:sp>
      <p:sp>
        <p:nvSpPr>
          <p:cNvPr id="7" name="Text 3"/>
          <p:cNvSpPr/>
          <p:nvPr/>
        </p:nvSpPr>
        <p:spPr>
          <a:xfrm>
            <a:off x="1299805" y="2584013"/>
            <a:ext cx="7170182" cy="616268"/>
          </a:xfrm>
          <a:prstGeom prst="rect">
            <a:avLst/>
          </a:prstGeom>
          <a:noFill/>
          <a:ln/>
        </p:spPr>
        <p:txBody>
          <a:bodyPr wrap="square" lIns="0" tIns="0" rIns="0" bIns="0" rtlCol="0" anchor="t"/>
          <a:lstStyle/>
          <a:p>
            <a:pPr algn="l" indent="0" marL="0">
              <a:lnSpc>
                <a:spcPts val="2400"/>
              </a:lnSpc>
              <a:buNone/>
            </a:pPr>
            <a:r>
              <a:rPr lang="en-US" sz="1500" dirty="0">
                <a:solidFill>
                  <a:srgbClr val="3B3535"/>
                </a:solidFill>
                <a:latin typeface="Sora Light" pitchFamily="34" charset="0"/>
                <a:ea typeface="Sora Light" pitchFamily="34" charset="-122"/>
                <a:cs typeface="Sora Light" pitchFamily="34" charset="-120"/>
              </a:rPr>
              <a:t>La plataforma reporta 50 mil millones de visualizaciones diarias, con 1.500 millones de usuarios activos mensuales.</a:t>
            </a:r>
            <a:endParaRPr lang="en-US" sz="1500" dirty="0"/>
          </a:p>
        </p:txBody>
      </p:sp>
      <p:sp>
        <p:nvSpPr>
          <p:cNvPr id="8" name="Shape 4"/>
          <p:cNvSpPr/>
          <p:nvPr/>
        </p:nvSpPr>
        <p:spPr>
          <a:xfrm>
            <a:off x="674013" y="3585448"/>
            <a:ext cx="433268" cy="433268"/>
          </a:xfrm>
          <a:prstGeom prst="roundRect">
            <a:avLst>
              <a:gd name="adj" fmla="val 18669"/>
            </a:avLst>
          </a:prstGeom>
          <a:solidFill>
            <a:srgbClr val="D5DCF6"/>
          </a:solidFill>
          <a:ln w="7620">
            <a:solidFill>
              <a:srgbClr val="BBC2DC"/>
            </a:solidFill>
            <a:prstDash val="solid"/>
          </a:ln>
        </p:spPr>
      </p:sp>
      <p:pic>
        <p:nvPicPr>
          <p:cNvPr id="9" name="Image 2" descr="preencoded.png">    </p:cNvPr>
          <p:cNvPicPr>
            <a:picLocks noChangeAspect="1"/>
          </p:cNvPicPr>
          <p:nvPr/>
        </p:nvPicPr>
        <p:blipFill>
          <a:blip r:embed="rId3"/>
          <a:stretch>
            <a:fillRect/>
          </a:stretch>
        </p:blipFill>
        <p:spPr>
          <a:xfrm>
            <a:off x="738545" y="3611999"/>
            <a:ext cx="304086" cy="380047"/>
          </a:xfrm>
          <a:prstGeom prst="rect">
            <a:avLst/>
          </a:prstGeom>
        </p:spPr>
      </p:pic>
      <p:sp>
        <p:nvSpPr>
          <p:cNvPr id="10" name="Text 5"/>
          <p:cNvSpPr/>
          <p:nvPr/>
        </p:nvSpPr>
        <p:spPr>
          <a:xfrm>
            <a:off x="1299805" y="3651647"/>
            <a:ext cx="2534007" cy="316706"/>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Audiencia joven</a:t>
            </a:r>
            <a:endParaRPr lang="en-US" sz="1950" dirty="0"/>
          </a:p>
        </p:txBody>
      </p:sp>
      <p:sp>
        <p:nvSpPr>
          <p:cNvPr id="11" name="Text 6"/>
          <p:cNvSpPr/>
          <p:nvPr/>
        </p:nvSpPr>
        <p:spPr>
          <a:xfrm>
            <a:off x="1299805" y="4083844"/>
            <a:ext cx="7170182" cy="616268"/>
          </a:xfrm>
          <a:prstGeom prst="rect">
            <a:avLst/>
          </a:prstGeom>
          <a:noFill/>
          <a:ln/>
        </p:spPr>
        <p:txBody>
          <a:bodyPr wrap="square" lIns="0" tIns="0" rIns="0" bIns="0" rtlCol="0" anchor="t"/>
          <a:lstStyle/>
          <a:p>
            <a:pPr algn="l" indent="0" marL="0">
              <a:lnSpc>
                <a:spcPts val="2400"/>
              </a:lnSpc>
              <a:buNone/>
            </a:pPr>
            <a:r>
              <a:rPr lang="en-US" sz="1500" dirty="0">
                <a:solidFill>
                  <a:srgbClr val="3B3535"/>
                </a:solidFill>
                <a:latin typeface="Sora Light" pitchFamily="34" charset="0"/>
                <a:ea typeface="Sora Light" pitchFamily="34" charset="-122"/>
                <a:cs typeface="Sora Light" pitchFamily="34" charset="-120"/>
              </a:rPr>
              <a:t>Atraen principalmente a usuarios menores de 35 años, quienes prefieren contenido rápido y directo.</a:t>
            </a:r>
            <a:endParaRPr lang="en-US" sz="1500" dirty="0"/>
          </a:p>
        </p:txBody>
      </p:sp>
      <p:sp>
        <p:nvSpPr>
          <p:cNvPr id="12" name="Shape 7"/>
          <p:cNvSpPr/>
          <p:nvPr/>
        </p:nvSpPr>
        <p:spPr>
          <a:xfrm>
            <a:off x="674013" y="5085278"/>
            <a:ext cx="433268" cy="433268"/>
          </a:xfrm>
          <a:prstGeom prst="roundRect">
            <a:avLst>
              <a:gd name="adj" fmla="val 18669"/>
            </a:avLst>
          </a:prstGeom>
          <a:solidFill>
            <a:srgbClr val="D5DCF6"/>
          </a:solidFill>
          <a:ln w="7620">
            <a:solidFill>
              <a:srgbClr val="BBC2DC"/>
            </a:solidFill>
            <a:prstDash val="solid"/>
          </a:ln>
        </p:spPr>
      </p:sp>
      <p:pic>
        <p:nvPicPr>
          <p:cNvPr id="13" name="Image 3" descr="preencoded.png">    </p:cNvPr>
          <p:cNvPicPr>
            <a:picLocks noChangeAspect="1"/>
          </p:cNvPicPr>
          <p:nvPr/>
        </p:nvPicPr>
        <p:blipFill>
          <a:blip r:embed="rId4"/>
          <a:stretch>
            <a:fillRect/>
          </a:stretch>
        </p:blipFill>
        <p:spPr>
          <a:xfrm>
            <a:off x="738545" y="5111829"/>
            <a:ext cx="304086" cy="380047"/>
          </a:xfrm>
          <a:prstGeom prst="rect">
            <a:avLst/>
          </a:prstGeom>
        </p:spPr>
      </p:pic>
      <p:sp>
        <p:nvSpPr>
          <p:cNvPr id="14" name="Text 8"/>
          <p:cNvSpPr/>
          <p:nvPr/>
        </p:nvSpPr>
        <p:spPr>
          <a:xfrm>
            <a:off x="1299805" y="5151477"/>
            <a:ext cx="2795468" cy="316706"/>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Diversidad de público</a:t>
            </a:r>
            <a:endParaRPr lang="en-US" sz="1950" dirty="0"/>
          </a:p>
        </p:txBody>
      </p:sp>
      <p:sp>
        <p:nvSpPr>
          <p:cNvPr id="15" name="Text 9"/>
          <p:cNvSpPr/>
          <p:nvPr/>
        </p:nvSpPr>
        <p:spPr>
          <a:xfrm>
            <a:off x="1299805" y="5583674"/>
            <a:ext cx="7170182" cy="616268"/>
          </a:xfrm>
          <a:prstGeom prst="rect">
            <a:avLst/>
          </a:prstGeom>
          <a:noFill/>
          <a:ln/>
        </p:spPr>
        <p:txBody>
          <a:bodyPr wrap="square" lIns="0" tIns="0" rIns="0" bIns="0" rtlCol="0" anchor="t"/>
          <a:lstStyle/>
          <a:p>
            <a:pPr algn="l" indent="0" marL="0">
              <a:lnSpc>
                <a:spcPts val="2400"/>
              </a:lnSpc>
              <a:buNone/>
            </a:pPr>
            <a:r>
              <a:rPr lang="en-US" sz="1500" dirty="0">
                <a:solidFill>
                  <a:srgbClr val="3B3535"/>
                </a:solidFill>
                <a:latin typeface="Sora Light" pitchFamily="34" charset="0"/>
                <a:ea typeface="Sora Light" pitchFamily="34" charset="-122"/>
                <a:cs typeface="Sora Light" pitchFamily="34" charset="-120"/>
              </a:rPr>
              <a:t>A diferencia de TikTok, YouTube cuenta con una audiencia más amplia en edades, intereses e industrias.</a:t>
            </a:r>
            <a:endParaRPr lang="en-US" sz="1500" dirty="0"/>
          </a:p>
        </p:txBody>
      </p:sp>
      <p:sp>
        <p:nvSpPr>
          <p:cNvPr id="16" name="Shape 10"/>
          <p:cNvSpPr/>
          <p:nvPr/>
        </p:nvSpPr>
        <p:spPr>
          <a:xfrm>
            <a:off x="674013" y="6585109"/>
            <a:ext cx="433268" cy="433268"/>
          </a:xfrm>
          <a:prstGeom prst="roundRect">
            <a:avLst>
              <a:gd name="adj" fmla="val 18669"/>
            </a:avLst>
          </a:prstGeom>
          <a:solidFill>
            <a:srgbClr val="D5DCF6"/>
          </a:solidFill>
          <a:ln w="7620">
            <a:solidFill>
              <a:srgbClr val="BBC2DC"/>
            </a:solidFill>
            <a:prstDash val="solid"/>
          </a:ln>
        </p:spPr>
      </p:sp>
      <p:pic>
        <p:nvPicPr>
          <p:cNvPr id="17" name="Image 4" descr="preencoded.png">    </p:cNvPr>
          <p:cNvPicPr>
            <a:picLocks noChangeAspect="1"/>
          </p:cNvPicPr>
          <p:nvPr/>
        </p:nvPicPr>
        <p:blipFill>
          <a:blip r:embed="rId5"/>
          <a:stretch>
            <a:fillRect/>
          </a:stretch>
        </p:blipFill>
        <p:spPr>
          <a:xfrm>
            <a:off x="738545" y="6611660"/>
            <a:ext cx="304086" cy="380047"/>
          </a:xfrm>
          <a:prstGeom prst="rect">
            <a:avLst/>
          </a:prstGeom>
        </p:spPr>
      </p:pic>
      <p:sp>
        <p:nvSpPr>
          <p:cNvPr id="18" name="Text 11"/>
          <p:cNvSpPr/>
          <p:nvPr/>
        </p:nvSpPr>
        <p:spPr>
          <a:xfrm>
            <a:off x="1299805" y="6651307"/>
            <a:ext cx="2798445" cy="316706"/>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Crecimiento continuo</a:t>
            </a:r>
            <a:endParaRPr lang="en-US" sz="1950" dirty="0"/>
          </a:p>
        </p:txBody>
      </p:sp>
      <p:sp>
        <p:nvSpPr>
          <p:cNvPr id="19" name="Text 12"/>
          <p:cNvSpPr/>
          <p:nvPr/>
        </p:nvSpPr>
        <p:spPr>
          <a:xfrm>
            <a:off x="1299805" y="7083504"/>
            <a:ext cx="7170182" cy="616268"/>
          </a:xfrm>
          <a:prstGeom prst="rect">
            <a:avLst/>
          </a:prstGeom>
          <a:noFill/>
          <a:ln/>
        </p:spPr>
        <p:txBody>
          <a:bodyPr wrap="square" lIns="0" tIns="0" rIns="0" bIns="0" rtlCol="0" anchor="t"/>
          <a:lstStyle/>
          <a:p>
            <a:pPr algn="l" indent="0" marL="0">
              <a:lnSpc>
                <a:spcPts val="2400"/>
              </a:lnSpc>
              <a:buNone/>
            </a:pPr>
            <a:r>
              <a:rPr lang="en-US" sz="1500" dirty="0">
                <a:solidFill>
                  <a:srgbClr val="3B3535"/>
                </a:solidFill>
                <a:latin typeface="Sora Light" pitchFamily="34" charset="0"/>
                <a:ea typeface="Sora Light" pitchFamily="34" charset="-122"/>
                <a:cs typeface="Sora Light" pitchFamily="34" charset="-120"/>
              </a:rPr>
              <a:t>En diciembre de 2023, YouTube reportó más de 781 millones de Shorts publicados por 43 millones de canales.</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87705" y="642342"/>
            <a:ext cx="12392144" cy="646509"/>
          </a:xfrm>
          <a:prstGeom prst="rect">
            <a:avLst/>
          </a:prstGeom>
          <a:noFill/>
          <a:ln/>
        </p:spPr>
        <p:txBody>
          <a:bodyPr wrap="none" lIns="0" tIns="0" rIns="0" bIns="0" rtlCol="0" anchor="t"/>
          <a:lstStyle/>
          <a:p>
            <a:pPr algn="l" indent="0" marL="0">
              <a:lnSpc>
                <a:spcPts val="5050"/>
              </a:lnSpc>
              <a:buNone/>
            </a:pPr>
            <a:r>
              <a:rPr lang="en-US" sz="4050" dirty="0">
                <a:solidFill>
                  <a:srgbClr val="1F1E1E"/>
                </a:solidFill>
                <a:latin typeface="Alexandria Semi Bold" pitchFamily="34" charset="0"/>
                <a:ea typeface="Alexandria Semi Bold" pitchFamily="34" charset="-122"/>
                <a:cs typeface="Alexandria Semi Bold" pitchFamily="34" charset="-120"/>
              </a:rPr>
              <a:t>Cómo funciona el algoritmo de YouTube Shorts</a:t>
            </a:r>
            <a:endParaRPr lang="en-US" sz="4050" dirty="0"/>
          </a:p>
        </p:txBody>
      </p:sp>
      <p:pic>
        <p:nvPicPr>
          <p:cNvPr id="3" name="Image 0" descr="preencoded.png">    </p:cNvPr>
          <p:cNvPicPr>
            <a:picLocks noChangeAspect="1"/>
          </p:cNvPicPr>
          <p:nvPr/>
        </p:nvPicPr>
        <p:blipFill>
          <a:blip r:embed="rId1"/>
          <a:stretch>
            <a:fillRect/>
          </a:stretch>
        </p:blipFill>
        <p:spPr>
          <a:xfrm>
            <a:off x="3181231" y="1681877"/>
            <a:ext cx="1640205" cy="1148477"/>
          </a:xfrm>
          <a:prstGeom prst="rect">
            <a:avLst/>
          </a:prstGeom>
        </p:spPr>
      </p:pic>
      <p:pic>
        <p:nvPicPr>
          <p:cNvPr id="4" name="Image 1" descr="preencoded.png">    </p:cNvPr>
          <p:cNvPicPr>
            <a:picLocks noChangeAspect="1"/>
          </p:cNvPicPr>
          <p:nvPr/>
        </p:nvPicPr>
        <p:blipFill>
          <a:blip r:embed="rId2"/>
          <a:stretch>
            <a:fillRect/>
          </a:stretch>
        </p:blipFill>
        <p:spPr>
          <a:xfrm>
            <a:off x="3863102" y="2226112"/>
            <a:ext cx="276344" cy="345400"/>
          </a:xfrm>
          <a:prstGeom prst="rect">
            <a:avLst/>
          </a:prstGeom>
        </p:spPr>
      </p:pic>
      <p:sp>
        <p:nvSpPr>
          <p:cNvPr id="5" name="Text 1"/>
          <p:cNvSpPr/>
          <p:nvPr/>
        </p:nvSpPr>
        <p:spPr>
          <a:xfrm>
            <a:off x="5017889" y="1878330"/>
            <a:ext cx="3602593" cy="323255"/>
          </a:xfrm>
          <a:prstGeom prst="rect">
            <a:avLst/>
          </a:prstGeom>
          <a:noFill/>
          <a:ln/>
        </p:spPr>
        <p:txBody>
          <a:bodyPr wrap="none" lIns="0" tIns="0" rIns="0" bIns="0" rtlCol="0" anchor="t"/>
          <a:lstStyle/>
          <a:p>
            <a:pPr algn="l" indent="0" marL="0">
              <a:lnSpc>
                <a:spcPts val="2500"/>
              </a:lnSpc>
              <a:buNone/>
            </a:pPr>
            <a:r>
              <a:rPr lang="en-US" sz="2000" dirty="0">
                <a:solidFill>
                  <a:srgbClr val="3B3535"/>
                </a:solidFill>
                <a:latin typeface="Alexandria Semi Bold" pitchFamily="34" charset="0"/>
                <a:ea typeface="Alexandria Semi Bold" pitchFamily="34" charset="-122"/>
                <a:cs typeface="Alexandria Semi Bold" pitchFamily="34" charset="-120"/>
              </a:rPr>
              <a:t>Tema y contenido del vídeo</a:t>
            </a:r>
            <a:endParaRPr lang="en-US" sz="2000" dirty="0"/>
          </a:p>
        </p:txBody>
      </p:sp>
      <p:sp>
        <p:nvSpPr>
          <p:cNvPr id="6" name="Text 2"/>
          <p:cNvSpPr/>
          <p:nvPr/>
        </p:nvSpPr>
        <p:spPr>
          <a:xfrm>
            <a:off x="5017889" y="2319457"/>
            <a:ext cx="4623554" cy="314444"/>
          </a:xfrm>
          <a:prstGeom prst="rect">
            <a:avLst/>
          </a:prstGeom>
          <a:noFill/>
          <a:ln/>
        </p:spPr>
        <p:txBody>
          <a:bodyPr wrap="none" lIns="0" tIns="0" rIns="0" bIns="0" rtlCol="0" anchor="t"/>
          <a:lstStyle/>
          <a:p>
            <a:pPr algn="l" indent="0" marL="0">
              <a:lnSpc>
                <a:spcPts val="2450"/>
              </a:lnSpc>
              <a:buNone/>
            </a:pPr>
            <a:r>
              <a:rPr lang="en-US" sz="1500" dirty="0">
                <a:solidFill>
                  <a:srgbClr val="3B3535"/>
                </a:solidFill>
                <a:latin typeface="Sora Light" pitchFamily="34" charset="0"/>
                <a:ea typeface="Sora Light" pitchFamily="34" charset="-122"/>
                <a:cs typeface="Sora Light" pitchFamily="34" charset="-120"/>
              </a:rPr>
              <a:t>El algoritmo evalúa cada vídeo individualmente</a:t>
            </a:r>
            <a:endParaRPr lang="en-US" sz="1500" dirty="0"/>
          </a:p>
        </p:txBody>
      </p:sp>
      <p:sp>
        <p:nvSpPr>
          <p:cNvPr id="7" name="Shape 3"/>
          <p:cNvSpPr/>
          <p:nvPr/>
        </p:nvSpPr>
        <p:spPr>
          <a:xfrm>
            <a:off x="4870490" y="2845356"/>
            <a:ext cx="9023152" cy="11430"/>
          </a:xfrm>
          <a:prstGeom prst="roundRect">
            <a:avLst>
              <a:gd name="adj" fmla="val 722124"/>
            </a:avLst>
          </a:prstGeom>
          <a:solidFill>
            <a:srgbClr val="BBC2DC"/>
          </a:solidFill>
          <a:ln/>
        </p:spPr>
      </p:sp>
      <p:pic>
        <p:nvPicPr>
          <p:cNvPr id="8" name="Image 2" descr="preencoded.png">    </p:cNvPr>
          <p:cNvPicPr>
            <a:picLocks noChangeAspect="1"/>
          </p:cNvPicPr>
          <p:nvPr/>
        </p:nvPicPr>
        <p:blipFill>
          <a:blip r:embed="rId3"/>
          <a:stretch>
            <a:fillRect/>
          </a:stretch>
        </p:blipFill>
        <p:spPr>
          <a:xfrm>
            <a:off x="2361128" y="2879408"/>
            <a:ext cx="3280529" cy="1148477"/>
          </a:xfrm>
          <a:prstGeom prst="rect">
            <a:avLst/>
          </a:prstGeom>
        </p:spPr>
      </p:pic>
      <p:pic>
        <p:nvPicPr>
          <p:cNvPr id="9" name="Image 3" descr="preencoded.png">    </p:cNvPr>
          <p:cNvPicPr>
            <a:picLocks noChangeAspect="1"/>
          </p:cNvPicPr>
          <p:nvPr/>
        </p:nvPicPr>
        <p:blipFill>
          <a:blip r:embed="rId4"/>
          <a:stretch>
            <a:fillRect/>
          </a:stretch>
        </p:blipFill>
        <p:spPr>
          <a:xfrm>
            <a:off x="3863102" y="3280886"/>
            <a:ext cx="276344" cy="345400"/>
          </a:xfrm>
          <a:prstGeom prst="rect">
            <a:avLst/>
          </a:prstGeom>
        </p:spPr>
      </p:pic>
      <p:sp>
        <p:nvSpPr>
          <p:cNvPr id="10" name="Text 4"/>
          <p:cNvSpPr/>
          <p:nvPr/>
        </p:nvSpPr>
        <p:spPr>
          <a:xfrm>
            <a:off x="5838111" y="3075861"/>
            <a:ext cx="2585799" cy="323255"/>
          </a:xfrm>
          <a:prstGeom prst="rect">
            <a:avLst/>
          </a:prstGeom>
          <a:noFill/>
          <a:ln/>
        </p:spPr>
        <p:txBody>
          <a:bodyPr wrap="none" lIns="0" tIns="0" rIns="0" bIns="0" rtlCol="0" anchor="t"/>
          <a:lstStyle/>
          <a:p>
            <a:pPr algn="l" indent="0" marL="0">
              <a:lnSpc>
                <a:spcPts val="2500"/>
              </a:lnSpc>
              <a:buNone/>
            </a:pPr>
            <a:r>
              <a:rPr lang="en-US" sz="2000" dirty="0">
                <a:solidFill>
                  <a:srgbClr val="3B3535"/>
                </a:solidFill>
                <a:latin typeface="Alexandria Semi Bold" pitchFamily="34" charset="0"/>
                <a:ea typeface="Alexandria Semi Bold" pitchFamily="34" charset="-122"/>
                <a:cs typeface="Alexandria Semi Bold" pitchFamily="34" charset="-120"/>
              </a:rPr>
              <a:t>Duración del vídeo</a:t>
            </a:r>
            <a:endParaRPr lang="en-US" sz="2000" dirty="0"/>
          </a:p>
        </p:txBody>
      </p:sp>
      <p:sp>
        <p:nvSpPr>
          <p:cNvPr id="11" name="Text 5"/>
          <p:cNvSpPr/>
          <p:nvPr/>
        </p:nvSpPr>
        <p:spPr>
          <a:xfrm>
            <a:off x="5838111" y="3516987"/>
            <a:ext cx="5960388" cy="314444"/>
          </a:xfrm>
          <a:prstGeom prst="rect">
            <a:avLst/>
          </a:prstGeom>
          <a:noFill/>
          <a:ln/>
        </p:spPr>
        <p:txBody>
          <a:bodyPr wrap="none" lIns="0" tIns="0" rIns="0" bIns="0" rtlCol="0" anchor="t"/>
          <a:lstStyle/>
          <a:p>
            <a:pPr algn="l" indent="0" marL="0">
              <a:lnSpc>
                <a:spcPts val="2450"/>
              </a:lnSpc>
              <a:buNone/>
            </a:pPr>
            <a:r>
              <a:rPr lang="en-US" sz="1500" dirty="0">
                <a:solidFill>
                  <a:srgbClr val="3B3535"/>
                </a:solidFill>
                <a:latin typeface="Sora Light" pitchFamily="34" charset="0"/>
                <a:ea typeface="Sora Light" pitchFamily="34" charset="-122"/>
                <a:cs typeface="Sora Light" pitchFamily="34" charset="-120"/>
              </a:rPr>
              <a:t>Los vídeos de 50-60 segundos obtienen más visualizaciones</a:t>
            </a:r>
            <a:endParaRPr lang="en-US" sz="1500" dirty="0"/>
          </a:p>
        </p:txBody>
      </p:sp>
      <p:sp>
        <p:nvSpPr>
          <p:cNvPr id="12" name="Shape 6"/>
          <p:cNvSpPr/>
          <p:nvPr/>
        </p:nvSpPr>
        <p:spPr>
          <a:xfrm>
            <a:off x="5690711" y="4042886"/>
            <a:ext cx="8202930" cy="11430"/>
          </a:xfrm>
          <a:prstGeom prst="roundRect">
            <a:avLst>
              <a:gd name="adj" fmla="val 722124"/>
            </a:avLst>
          </a:prstGeom>
          <a:solidFill>
            <a:srgbClr val="BBC2DC"/>
          </a:solidFill>
          <a:ln/>
        </p:spPr>
      </p:sp>
      <p:pic>
        <p:nvPicPr>
          <p:cNvPr id="13" name="Image 4" descr="preencoded.png">    </p:cNvPr>
          <p:cNvPicPr>
            <a:picLocks noChangeAspect="1"/>
          </p:cNvPicPr>
          <p:nvPr/>
        </p:nvPicPr>
        <p:blipFill>
          <a:blip r:embed="rId5"/>
          <a:stretch>
            <a:fillRect/>
          </a:stretch>
        </p:blipFill>
        <p:spPr>
          <a:xfrm>
            <a:off x="1540907" y="4076938"/>
            <a:ext cx="4920853" cy="1148477"/>
          </a:xfrm>
          <a:prstGeom prst="rect">
            <a:avLst/>
          </a:prstGeom>
        </p:spPr>
      </p:pic>
      <p:pic>
        <p:nvPicPr>
          <p:cNvPr id="14" name="Image 5" descr="preencoded.png">    </p:cNvPr>
          <p:cNvPicPr>
            <a:picLocks noChangeAspect="1"/>
          </p:cNvPicPr>
          <p:nvPr/>
        </p:nvPicPr>
        <p:blipFill>
          <a:blip r:embed="rId6"/>
          <a:stretch>
            <a:fillRect/>
          </a:stretch>
        </p:blipFill>
        <p:spPr>
          <a:xfrm>
            <a:off x="3863102" y="4478417"/>
            <a:ext cx="276344" cy="345400"/>
          </a:xfrm>
          <a:prstGeom prst="rect">
            <a:avLst/>
          </a:prstGeom>
        </p:spPr>
      </p:pic>
      <p:sp>
        <p:nvSpPr>
          <p:cNvPr id="15" name="Text 7"/>
          <p:cNvSpPr/>
          <p:nvPr/>
        </p:nvSpPr>
        <p:spPr>
          <a:xfrm>
            <a:off x="6658213" y="4273391"/>
            <a:ext cx="2585799" cy="323255"/>
          </a:xfrm>
          <a:prstGeom prst="rect">
            <a:avLst/>
          </a:prstGeom>
          <a:noFill/>
          <a:ln/>
        </p:spPr>
        <p:txBody>
          <a:bodyPr wrap="none" lIns="0" tIns="0" rIns="0" bIns="0" rtlCol="0" anchor="t"/>
          <a:lstStyle/>
          <a:p>
            <a:pPr algn="l" indent="0" marL="0">
              <a:lnSpc>
                <a:spcPts val="2500"/>
              </a:lnSpc>
              <a:buNone/>
            </a:pPr>
            <a:r>
              <a:rPr lang="en-US" sz="2000" dirty="0">
                <a:solidFill>
                  <a:srgbClr val="3B3535"/>
                </a:solidFill>
                <a:latin typeface="Alexandria Semi Bold" pitchFamily="34" charset="0"/>
                <a:ea typeface="Alexandria Semi Bold" pitchFamily="34" charset="-122"/>
                <a:cs typeface="Alexandria Semi Bold" pitchFamily="34" charset="-120"/>
              </a:rPr>
              <a:t>Visto vs. deslizado</a:t>
            </a:r>
            <a:endParaRPr lang="en-US" sz="2000" dirty="0"/>
          </a:p>
        </p:txBody>
      </p:sp>
      <p:sp>
        <p:nvSpPr>
          <p:cNvPr id="16" name="Text 8"/>
          <p:cNvSpPr/>
          <p:nvPr/>
        </p:nvSpPr>
        <p:spPr>
          <a:xfrm>
            <a:off x="6658213" y="4714518"/>
            <a:ext cx="4688443" cy="314444"/>
          </a:xfrm>
          <a:prstGeom prst="rect">
            <a:avLst/>
          </a:prstGeom>
          <a:noFill/>
          <a:ln/>
        </p:spPr>
        <p:txBody>
          <a:bodyPr wrap="none" lIns="0" tIns="0" rIns="0" bIns="0" rtlCol="0" anchor="t"/>
          <a:lstStyle/>
          <a:p>
            <a:pPr algn="l" indent="0" marL="0">
              <a:lnSpc>
                <a:spcPts val="2450"/>
              </a:lnSpc>
              <a:buNone/>
            </a:pPr>
            <a:r>
              <a:rPr lang="en-US" sz="1500" dirty="0">
                <a:solidFill>
                  <a:srgbClr val="3B3535"/>
                </a:solidFill>
                <a:latin typeface="Sora Light" pitchFamily="34" charset="0"/>
                <a:ea typeface="Sora Light" pitchFamily="34" charset="-122"/>
                <a:cs typeface="Sora Light" pitchFamily="34" charset="-120"/>
              </a:rPr>
              <a:t>Mayor retención genera mejor posicionamiento</a:t>
            </a:r>
            <a:endParaRPr lang="en-US" sz="1500" dirty="0"/>
          </a:p>
        </p:txBody>
      </p:sp>
      <p:sp>
        <p:nvSpPr>
          <p:cNvPr id="17" name="Shape 9"/>
          <p:cNvSpPr/>
          <p:nvPr/>
        </p:nvSpPr>
        <p:spPr>
          <a:xfrm>
            <a:off x="6510814" y="5240417"/>
            <a:ext cx="7382828" cy="11430"/>
          </a:xfrm>
          <a:prstGeom prst="roundRect">
            <a:avLst>
              <a:gd name="adj" fmla="val 722124"/>
            </a:avLst>
          </a:prstGeom>
          <a:solidFill>
            <a:srgbClr val="BBC2DC"/>
          </a:solidFill>
          <a:ln/>
        </p:spPr>
      </p:sp>
      <p:pic>
        <p:nvPicPr>
          <p:cNvPr id="18" name="Image 6" descr="preencoded.png">    </p:cNvPr>
          <p:cNvPicPr>
            <a:picLocks noChangeAspect="1"/>
          </p:cNvPicPr>
          <p:nvPr/>
        </p:nvPicPr>
        <p:blipFill>
          <a:blip r:embed="rId7"/>
          <a:stretch>
            <a:fillRect/>
          </a:stretch>
        </p:blipFill>
        <p:spPr>
          <a:xfrm>
            <a:off x="720804" y="5274469"/>
            <a:ext cx="6561177" cy="1148477"/>
          </a:xfrm>
          <a:prstGeom prst="rect">
            <a:avLst/>
          </a:prstGeom>
        </p:spPr>
      </p:pic>
      <p:pic>
        <p:nvPicPr>
          <p:cNvPr id="19" name="Image 7" descr="preencoded.png">    </p:cNvPr>
          <p:cNvPicPr>
            <a:picLocks noChangeAspect="1"/>
          </p:cNvPicPr>
          <p:nvPr/>
        </p:nvPicPr>
        <p:blipFill>
          <a:blip r:embed="rId8"/>
          <a:stretch>
            <a:fillRect/>
          </a:stretch>
        </p:blipFill>
        <p:spPr>
          <a:xfrm>
            <a:off x="3863221" y="5675948"/>
            <a:ext cx="276344" cy="345400"/>
          </a:xfrm>
          <a:prstGeom prst="rect">
            <a:avLst/>
          </a:prstGeom>
        </p:spPr>
      </p:pic>
      <p:sp>
        <p:nvSpPr>
          <p:cNvPr id="20" name="Text 10"/>
          <p:cNvSpPr/>
          <p:nvPr/>
        </p:nvSpPr>
        <p:spPr>
          <a:xfrm>
            <a:off x="7478435" y="5470922"/>
            <a:ext cx="2629138" cy="323255"/>
          </a:xfrm>
          <a:prstGeom prst="rect">
            <a:avLst/>
          </a:prstGeom>
          <a:noFill/>
          <a:ln/>
        </p:spPr>
        <p:txBody>
          <a:bodyPr wrap="none" lIns="0" tIns="0" rIns="0" bIns="0" rtlCol="0" anchor="t"/>
          <a:lstStyle/>
          <a:p>
            <a:pPr algn="l" indent="0" marL="0">
              <a:lnSpc>
                <a:spcPts val="2500"/>
              </a:lnSpc>
              <a:buNone/>
            </a:pPr>
            <a:r>
              <a:rPr lang="en-US" sz="2000" dirty="0">
                <a:solidFill>
                  <a:srgbClr val="3B3535"/>
                </a:solidFill>
                <a:latin typeface="Alexandria Semi Bold" pitchFamily="34" charset="0"/>
                <a:ea typeface="Alexandria Semi Bold" pitchFamily="34" charset="-122"/>
                <a:cs typeface="Alexandria Semi Bold" pitchFamily="34" charset="-120"/>
              </a:rPr>
              <a:t>Historial del usuario</a:t>
            </a:r>
            <a:endParaRPr lang="en-US" sz="2000" dirty="0"/>
          </a:p>
        </p:txBody>
      </p:sp>
      <p:sp>
        <p:nvSpPr>
          <p:cNvPr id="21" name="Text 11"/>
          <p:cNvSpPr/>
          <p:nvPr/>
        </p:nvSpPr>
        <p:spPr>
          <a:xfrm>
            <a:off x="7478435" y="5912048"/>
            <a:ext cx="5522952" cy="314444"/>
          </a:xfrm>
          <a:prstGeom prst="rect">
            <a:avLst/>
          </a:prstGeom>
          <a:noFill/>
          <a:ln/>
        </p:spPr>
        <p:txBody>
          <a:bodyPr wrap="none" lIns="0" tIns="0" rIns="0" bIns="0" rtlCol="0" anchor="t"/>
          <a:lstStyle/>
          <a:p>
            <a:pPr algn="l" indent="0" marL="0">
              <a:lnSpc>
                <a:spcPts val="2450"/>
              </a:lnSpc>
              <a:buNone/>
            </a:pPr>
            <a:r>
              <a:rPr lang="en-US" sz="1500" dirty="0">
                <a:solidFill>
                  <a:srgbClr val="3B3535"/>
                </a:solidFill>
                <a:latin typeface="Sora Light" pitchFamily="34" charset="0"/>
                <a:ea typeface="Sora Light" pitchFamily="34" charset="-122"/>
                <a:cs typeface="Sora Light" pitchFamily="34" charset="-120"/>
              </a:rPr>
              <a:t>Las preferencias del usuario son la señal más importante</a:t>
            </a:r>
            <a:endParaRPr lang="en-US" sz="1500" dirty="0"/>
          </a:p>
        </p:txBody>
      </p:sp>
      <p:sp>
        <p:nvSpPr>
          <p:cNvPr id="22" name="Text 12"/>
          <p:cNvSpPr/>
          <p:nvPr/>
        </p:nvSpPr>
        <p:spPr>
          <a:xfrm>
            <a:off x="687705" y="6643926"/>
            <a:ext cx="13254990" cy="943332"/>
          </a:xfrm>
          <a:prstGeom prst="rect">
            <a:avLst/>
          </a:prstGeom>
          <a:noFill/>
          <a:ln/>
        </p:spPr>
        <p:txBody>
          <a:bodyPr wrap="square" lIns="0" tIns="0" rIns="0" bIns="0" rtlCol="0" anchor="t"/>
          <a:lstStyle/>
          <a:p>
            <a:pPr algn="l" indent="0" marL="0">
              <a:lnSpc>
                <a:spcPts val="2450"/>
              </a:lnSpc>
              <a:buNone/>
            </a:pPr>
            <a:r>
              <a:rPr lang="en-US" sz="1500" dirty="0">
                <a:solidFill>
                  <a:srgbClr val="3B3535"/>
                </a:solidFill>
                <a:latin typeface="Sora Light" pitchFamily="34" charset="0"/>
                <a:ea typeface="Sora Light" pitchFamily="34" charset="-122"/>
                <a:cs typeface="Sora Light" pitchFamily="34" charset="-120"/>
              </a:rPr>
              <a:t>El algoritmo de YouTube Shorts es independiente del algoritmo principal de YouTube. Esto significa que los creadores pueden experimentar con Shorts sin preocuparse de que afecte negativamente a sus vídeos de formato largo, ya que cada formato se evalúa por separado.</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31267"/>
          </a:xfrm>
          <a:prstGeom prst="rect">
            <a:avLst/>
          </a:prstGeom>
        </p:spPr>
      </p:pic>
      <p:sp>
        <p:nvSpPr>
          <p:cNvPr id="3" name="Text 0"/>
          <p:cNvSpPr/>
          <p:nvPr/>
        </p:nvSpPr>
        <p:spPr>
          <a:xfrm>
            <a:off x="664488" y="522089"/>
            <a:ext cx="7815024" cy="1249204"/>
          </a:xfrm>
          <a:prstGeom prst="rect">
            <a:avLst/>
          </a:prstGeom>
          <a:noFill/>
          <a:ln/>
        </p:spPr>
        <p:txBody>
          <a:bodyPr wrap="square" lIns="0" tIns="0" rIns="0" bIns="0" rtlCol="0" anchor="t"/>
          <a:lstStyle/>
          <a:p>
            <a:pPr algn="l" indent="0" marL="0">
              <a:lnSpc>
                <a:spcPts val="4900"/>
              </a:lnSpc>
              <a:buNone/>
            </a:pPr>
            <a:r>
              <a:rPr lang="en-US" sz="3900" dirty="0">
                <a:solidFill>
                  <a:srgbClr val="1F1E1E"/>
                </a:solidFill>
                <a:latin typeface="Alexandria Semi Bold" pitchFamily="34" charset="0"/>
                <a:ea typeface="Alexandria Semi Bold" pitchFamily="34" charset="-122"/>
                <a:cs typeface="Alexandria Semi Bold" pitchFamily="34" charset="-120"/>
              </a:rPr>
              <a:t>Optimización básica de YouTube Shorts</a:t>
            </a:r>
            <a:endParaRPr lang="en-US" sz="3900" dirty="0"/>
          </a:p>
        </p:txBody>
      </p:sp>
      <p:pic>
        <p:nvPicPr>
          <p:cNvPr id="4" name="Image 1" descr="preencoded.png">    </p:cNvPr>
          <p:cNvPicPr>
            <a:picLocks noChangeAspect="1"/>
          </p:cNvPicPr>
          <p:nvPr/>
        </p:nvPicPr>
        <p:blipFill>
          <a:blip r:embed="rId2"/>
          <a:stretch>
            <a:fillRect/>
          </a:stretch>
        </p:blipFill>
        <p:spPr>
          <a:xfrm>
            <a:off x="664488" y="2056090"/>
            <a:ext cx="949285" cy="1413272"/>
          </a:xfrm>
          <a:prstGeom prst="rect">
            <a:avLst/>
          </a:prstGeom>
        </p:spPr>
      </p:pic>
      <p:sp>
        <p:nvSpPr>
          <p:cNvPr id="5" name="Text 1"/>
          <p:cNvSpPr/>
          <p:nvPr/>
        </p:nvSpPr>
        <p:spPr>
          <a:xfrm>
            <a:off x="1898571" y="2245876"/>
            <a:ext cx="3016091" cy="312182"/>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Investiga palabras clave</a:t>
            </a:r>
            <a:endParaRPr lang="en-US" sz="1950" dirty="0"/>
          </a:p>
        </p:txBody>
      </p:sp>
      <p:sp>
        <p:nvSpPr>
          <p:cNvPr id="6" name="Text 2"/>
          <p:cNvSpPr/>
          <p:nvPr/>
        </p:nvSpPr>
        <p:spPr>
          <a:xfrm>
            <a:off x="1898571" y="2671882"/>
            <a:ext cx="6580942" cy="607695"/>
          </a:xfrm>
          <a:prstGeom prst="rect">
            <a:avLst/>
          </a:prstGeom>
          <a:noFill/>
          <a:ln/>
        </p:spPr>
        <p:txBody>
          <a:bodyPr wrap="square" lIns="0" tIns="0" rIns="0" bIns="0" rtlCol="0" anchor="t"/>
          <a:lstStyle/>
          <a:p>
            <a:pPr algn="l"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Utiliza herramientas como TubeBuddy o VidIQ para encontrar términos relevantes y buscados frecuentemente en tu nicho.</a:t>
            </a:r>
            <a:endParaRPr lang="en-US" sz="1450" dirty="0"/>
          </a:p>
        </p:txBody>
      </p:sp>
      <p:pic>
        <p:nvPicPr>
          <p:cNvPr id="7" name="Image 2" descr="preencoded.png">    </p:cNvPr>
          <p:cNvPicPr>
            <a:picLocks noChangeAspect="1"/>
          </p:cNvPicPr>
          <p:nvPr/>
        </p:nvPicPr>
        <p:blipFill>
          <a:blip r:embed="rId3"/>
          <a:stretch>
            <a:fillRect/>
          </a:stretch>
        </p:blipFill>
        <p:spPr>
          <a:xfrm>
            <a:off x="664488" y="3469362"/>
            <a:ext cx="949285" cy="1413272"/>
          </a:xfrm>
          <a:prstGeom prst="rect">
            <a:avLst/>
          </a:prstGeom>
        </p:spPr>
      </p:pic>
      <p:sp>
        <p:nvSpPr>
          <p:cNvPr id="8" name="Text 3"/>
          <p:cNvSpPr/>
          <p:nvPr/>
        </p:nvSpPr>
        <p:spPr>
          <a:xfrm>
            <a:off x="1898571" y="3659148"/>
            <a:ext cx="2498169" cy="312182"/>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Optimiza el título</a:t>
            </a:r>
            <a:endParaRPr lang="en-US" sz="1950" dirty="0"/>
          </a:p>
        </p:txBody>
      </p:sp>
      <p:sp>
        <p:nvSpPr>
          <p:cNvPr id="9" name="Text 4"/>
          <p:cNvSpPr/>
          <p:nvPr/>
        </p:nvSpPr>
        <p:spPr>
          <a:xfrm>
            <a:off x="1898571" y="4085153"/>
            <a:ext cx="6580942" cy="607695"/>
          </a:xfrm>
          <a:prstGeom prst="rect">
            <a:avLst/>
          </a:prstGeom>
          <a:noFill/>
          <a:ln/>
        </p:spPr>
        <p:txBody>
          <a:bodyPr wrap="square" lIns="0" tIns="0" rIns="0" bIns="0" rtlCol="0" anchor="t"/>
          <a:lstStyle/>
          <a:p>
            <a:pPr algn="l"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Crea títulos atractivos que incluyan tu palabra clave principal. Prueba formatos como preguntas, listas o posicionarte como experto.</a:t>
            </a:r>
            <a:endParaRPr lang="en-US" sz="1450" dirty="0"/>
          </a:p>
        </p:txBody>
      </p:sp>
      <p:pic>
        <p:nvPicPr>
          <p:cNvPr id="10" name="Image 3" descr="preencoded.png">    </p:cNvPr>
          <p:cNvPicPr>
            <a:picLocks noChangeAspect="1"/>
          </p:cNvPicPr>
          <p:nvPr/>
        </p:nvPicPr>
        <p:blipFill>
          <a:blip r:embed="rId4"/>
          <a:stretch>
            <a:fillRect/>
          </a:stretch>
        </p:blipFill>
        <p:spPr>
          <a:xfrm>
            <a:off x="664488" y="4882634"/>
            <a:ext cx="949285" cy="1413272"/>
          </a:xfrm>
          <a:prstGeom prst="rect">
            <a:avLst/>
          </a:prstGeom>
        </p:spPr>
      </p:pic>
      <p:sp>
        <p:nvSpPr>
          <p:cNvPr id="11" name="Text 5"/>
          <p:cNvSpPr/>
          <p:nvPr/>
        </p:nvSpPr>
        <p:spPr>
          <a:xfrm>
            <a:off x="1898571" y="5072420"/>
            <a:ext cx="2703076" cy="312182"/>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Mejora la descripción</a:t>
            </a:r>
            <a:endParaRPr lang="en-US" sz="1950" dirty="0"/>
          </a:p>
        </p:txBody>
      </p:sp>
      <p:sp>
        <p:nvSpPr>
          <p:cNvPr id="12" name="Text 6"/>
          <p:cNvSpPr/>
          <p:nvPr/>
        </p:nvSpPr>
        <p:spPr>
          <a:xfrm>
            <a:off x="1898571" y="5498425"/>
            <a:ext cx="6580942" cy="607695"/>
          </a:xfrm>
          <a:prstGeom prst="rect">
            <a:avLst/>
          </a:prstGeom>
          <a:noFill/>
          <a:ln/>
        </p:spPr>
        <p:txBody>
          <a:bodyPr wrap="square" lIns="0" tIns="0" rIns="0" bIns="0" rtlCol="0" anchor="t"/>
          <a:lstStyle/>
          <a:p>
            <a:pPr algn="l"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Aprovecha los 5.000 caracteres disponibles para incluir palabras clave, hashtags y enlaces a tu web.</a:t>
            </a:r>
            <a:endParaRPr lang="en-US" sz="1450" dirty="0"/>
          </a:p>
        </p:txBody>
      </p:sp>
      <p:pic>
        <p:nvPicPr>
          <p:cNvPr id="13" name="Image 4" descr="preencoded.png">    </p:cNvPr>
          <p:cNvPicPr>
            <a:picLocks noChangeAspect="1"/>
          </p:cNvPicPr>
          <p:nvPr/>
        </p:nvPicPr>
        <p:blipFill>
          <a:blip r:embed="rId5"/>
          <a:stretch>
            <a:fillRect/>
          </a:stretch>
        </p:blipFill>
        <p:spPr>
          <a:xfrm>
            <a:off x="664488" y="6295906"/>
            <a:ext cx="949285" cy="1413272"/>
          </a:xfrm>
          <a:prstGeom prst="rect">
            <a:avLst/>
          </a:prstGeom>
        </p:spPr>
      </p:pic>
      <p:sp>
        <p:nvSpPr>
          <p:cNvPr id="14" name="Text 7"/>
          <p:cNvSpPr/>
          <p:nvPr/>
        </p:nvSpPr>
        <p:spPr>
          <a:xfrm>
            <a:off x="1898571" y="6485692"/>
            <a:ext cx="3515439" cy="312182"/>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Añade etiquetas y hashtags</a:t>
            </a:r>
            <a:endParaRPr lang="en-US" sz="1950" dirty="0"/>
          </a:p>
        </p:txBody>
      </p:sp>
      <p:sp>
        <p:nvSpPr>
          <p:cNvPr id="15" name="Text 8"/>
          <p:cNvSpPr/>
          <p:nvPr/>
        </p:nvSpPr>
        <p:spPr>
          <a:xfrm>
            <a:off x="1898571" y="6911697"/>
            <a:ext cx="6580942" cy="607695"/>
          </a:xfrm>
          <a:prstGeom prst="rect">
            <a:avLst/>
          </a:prstGeom>
          <a:noFill/>
          <a:ln/>
        </p:spPr>
        <p:txBody>
          <a:bodyPr wrap="square" lIns="0" tIns="0" rIns="0" bIns="0" rtlCol="0" anchor="t"/>
          <a:lstStyle/>
          <a:p>
            <a:pPr algn="l"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Incluye al menos tres hashtags relevantes por video para ayudar al algoritmo a categorizar tu contenido.</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58309" y="1246942"/>
            <a:ext cx="9909572" cy="712708"/>
          </a:xfrm>
          <a:prstGeom prst="rect">
            <a:avLst/>
          </a:prstGeom>
          <a:noFill/>
          <a:ln/>
        </p:spPr>
        <p:txBody>
          <a:bodyPr wrap="none" lIns="0" tIns="0" rIns="0" bIns="0" rtlCol="0" anchor="t"/>
          <a:lstStyle/>
          <a:p>
            <a:pPr algn="l" indent="0" marL="0">
              <a:lnSpc>
                <a:spcPts val="5600"/>
              </a:lnSpc>
              <a:buNone/>
            </a:pPr>
            <a:r>
              <a:rPr lang="en-US" sz="4450" dirty="0">
                <a:solidFill>
                  <a:srgbClr val="1F1E1E"/>
                </a:solidFill>
                <a:latin typeface="Alexandria Semi Bold" pitchFamily="34" charset="0"/>
                <a:ea typeface="Alexandria Semi Bold" pitchFamily="34" charset="-122"/>
                <a:cs typeface="Alexandria Semi Bold" pitchFamily="34" charset="-120"/>
              </a:rPr>
              <a:t>Estrategias de contenido efectivas</a:t>
            </a:r>
            <a:endParaRPr lang="en-US" sz="4450" dirty="0"/>
          </a:p>
        </p:txBody>
      </p:sp>
      <p:sp>
        <p:nvSpPr>
          <p:cNvPr id="3" name="Text 1"/>
          <p:cNvSpPr/>
          <p:nvPr/>
        </p:nvSpPr>
        <p:spPr>
          <a:xfrm>
            <a:off x="1844635" y="2609255"/>
            <a:ext cx="2850713" cy="356235"/>
          </a:xfrm>
          <a:prstGeom prst="rect">
            <a:avLst/>
          </a:prstGeom>
          <a:noFill/>
          <a:ln/>
        </p:spPr>
        <p:txBody>
          <a:bodyPr wrap="none" lIns="0" tIns="0" rIns="0" bIns="0" rtlCol="0" anchor="t"/>
          <a:lstStyle/>
          <a:p>
            <a:pPr algn="r" indent="0" marL="0">
              <a:lnSpc>
                <a:spcPts val="2800"/>
              </a:lnSpc>
              <a:buNone/>
            </a:pPr>
            <a:r>
              <a:rPr lang="en-US" sz="2200" dirty="0">
                <a:solidFill>
                  <a:srgbClr val="3B3535"/>
                </a:solidFill>
                <a:latin typeface="Alexandria Semi Bold" pitchFamily="34" charset="0"/>
                <a:ea typeface="Alexandria Semi Bold" pitchFamily="34" charset="-122"/>
                <a:cs typeface="Alexandria Semi Bold" pitchFamily="34" charset="-120"/>
              </a:rPr>
              <a:t>Sigue tendencias</a:t>
            </a:r>
            <a:endParaRPr lang="en-US" sz="2200" dirty="0"/>
          </a:p>
        </p:txBody>
      </p:sp>
      <p:sp>
        <p:nvSpPr>
          <p:cNvPr id="4" name="Text 2"/>
          <p:cNvSpPr/>
          <p:nvPr/>
        </p:nvSpPr>
        <p:spPr>
          <a:xfrm>
            <a:off x="758309" y="3095387"/>
            <a:ext cx="3937040" cy="1386840"/>
          </a:xfrm>
          <a:prstGeom prst="rect">
            <a:avLst/>
          </a:prstGeom>
          <a:noFill/>
          <a:ln/>
        </p:spPr>
        <p:txBody>
          <a:bodyPr wrap="square" lIns="0" tIns="0" rIns="0" bIns="0" rtlCol="0" anchor="t"/>
          <a:lstStyle/>
          <a:p>
            <a:pPr algn="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Monitorea plataformas como Twitter, TikTok e Instagram para identificar desafíos y temas populares.</a:t>
            </a:r>
            <a:endParaRPr lang="en-US" sz="1700" dirty="0"/>
          </a:p>
        </p:txBody>
      </p:sp>
      <p:pic>
        <p:nvPicPr>
          <p:cNvPr id="5" name="Image 0" descr="preencoded.png">    </p:cNvPr>
          <p:cNvPicPr>
            <a:picLocks noChangeAspect="1"/>
          </p:cNvPicPr>
          <p:nvPr/>
        </p:nvPicPr>
        <p:blipFill>
          <a:blip r:embed="rId1"/>
          <a:stretch>
            <a:fillRect/>
          </a:stretch>
        </p:blipFill>
        <p:spPr>
          <a:xfrm>
            <a:off x="5020270" y="2392918"/>
            <a:ext cx="4589740" cy="4589740"/>
          </a:xfrm>
          <a:prstGeom prst="rect">
            <a:avLst/>
          </a:prstGeom>
        </p:spPr>
      </p:pic>
      <p:pic>
        <p:nvPicPr>
          <p:cNvPr id="6" name="Image 1" descr="preencoded.png">    </p:cNvPr>
          <p:cNvPicPr>
            <a:picLocks noChangeAspect="1"/>
          </p:cNvPicPr>
          <p:nvPr/>
        </p:nvPicPr>
        <p:blipFill>
          <a:blip r:embed="rId2"/>
          <a:stretch>
            <a:fillRect/>
          </a:stretch>
        </p:blipFill>
        <p:spPr>
          <a:xfrm>
            <a:off x="6229290" y="3170813"/>
            <a:ext cx="324088" cy="405170"/>
          </a:xfrm>
          <a:prstGeom prst="rect">
            <a:avLst/>
          </a:prstGeom>
        </p:spPr>
      </p:pic>
      <p:sp>
        <p:nvSpPr>
          <p:cNvPr id="7" name="Text 3"/>
          <p:cNvSpPr/>
          <p:nvPr/>
        </p:nvSpPr>
        <p:spPr>
          <a:xfrm>
            <a:off x="9934932" y="2782610"/>
            <a:ext cx="2855833" cy="356235"/>
          </a:xfrm>
          <a:prstGeom prst="rect">
            <a:avLst/>
          </a:prstGeom>
          <a:noFill/>
          <a:ln/>
        </p:spPr>
        <p:txBody>
          <a:bodyPr wrap="none" lIns="0" tIns="0" rIns="0" bIns="0" rtlCol="0" anchor="t"/>
          <a:lstStyle/>
          <a:p>
            <a:pPr algn="l" indent="0" marL="0">
              <a:lnSpc>
                <a:spcPts val="2800"/>
              </a:lnSpc>
              <a:buNone/>
            </a:pPr>
            <a:r>
              <a:rPr lang="en-US" sz="2200" dirty="0">
                <a:solidFill>
                  <a:srgbClr val="3B3535"/>
                </a:solidFill>
                <a:latin typeface="Alexandria Semi Bold" pitchFamily="34" charset="0"/>
                <a:ea typeface="Alexandria Semi Bold" pitchFamily="34" charset="-122"/>
                <a:cs typeface="Alexandria Semi Bold" pitchFamily="34" charset="-120"/>
              </a:rPr>
              <a:t>Usa música popular</a:t>
            </a:r>
            <a:endParaRPr lang="en-US" sz="2200" dirty="0"/>
          </a:p>
        </p:txBody>
      </p:sp>
      <p:sp>
        <p:nvSpPr>
          <p:cNvPr id="8" name="Text 4"/>
          <p:cNvSpPr/>
          <p:nvPr/>
        </p:nvSpPr>
        <p:spPr>
          <a:xfrm>
            <a:off x="9934932" y="3268742"/>
            <a:ext cx="3937159" cy="104013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Incorpora sonidos de moda de forma creativa para aumentar la descubribilidad de tus videos.</a:t>
            </a:r>
            <a:endParaRPr lang="en-US" sz="1700" dirty="0"/>
          </a:p>
        </p:txBody>
      </p:sp>
      <p:pic>
        <p:nvPicPr>
          <p:cNvPr id="9" name="Image 2" descr="preencoded.png">    </p:cNvPr>
          <p:cNvPicPr>
            <a:picLocks noChangeAspect="1"/>
          </p:cNvPicPr>
          <p:nvPr/>
        </p:nvPicPr>
        <p:blipFill>
          <a:blip r:embed="rId3"/>
          <a:stretch>
            <a:fillRect/>
          </a:stretch>
        </p:blipFill>
        <p:spPr>
          <a:xfrm>
            <a:off x="5020270" y="2392918"/>
            <a:ext cx="4589740" cy="4589740"/>
          </a:xfrm>
          <a:prstGeom prst="rect">
            <a:avLst/>
          </a:prstGeom>
        </p:spPr>
      </p:pic>
      <p:pic>
        <p:nvPicPr>
          <p:cNvPr id="10" name="Image 3" descr="preencoded.png">    </p:cNvPr>
          <p:cNvPicPr>
            <a:picLocks noChangeAspect="1"/>
          </p:cNvPicPr>
          <p:nvPr/>
        </p:nvPicPr>
        <p:blipFill>
          <a:blip r:embed="rId4"/>
          <a:stretch>
            <a:fillRect/>
          </a:stretch>
        </p:blipFill>
        <p:spPr>
          <a:xfrm>
            <a:off x="8467308" y="3561457"/>
            <a:ext cx="324088" cy="405170"/>
          </a:xfrm>
          <a:prstGeom prst="rect">
            <a:avLst/>
          </a:prstGeom>
        </p:spPr>
      </p:pic>
      <p:sp>
        <p:nvSpPr>
          <p:cNvPr id="11" name="Text 5"/>
          <p:cNvSpPr/>
          <p:nvPr/>
        </p:nvSpPr>
        <p:spPr>
          <a:xfrm>
            <a:off x="9934932" y="5239941"/>
            <a:ext cx="2886908" cy="356235"/>
          </a:xfrm>
          <a:prstGeom prst="rect">
            <a:avLst/>
          </a:prstGeom>
          <a:noFill/>
          <a:ln/>
        </p:spPr>
        <p:txBody>
          <a:bodyPr wrap="none" lIns="0" tIns="0" rIns="0" bIns="0" rtlCol="0" anchor="t"/>
          <a:lstStyle/>
          <a:p>
            <a:pPr algn="l" indent="0" marL="0">
              <a:lnSpc>
                <a:spcPts val="2800"/>
              </a:lnSpc>
              <a:buNone/>
            </a:pPr>
            <a:r>
              <a:rPr lang="en-US" sz="2200" dirty="0">
                <a:solidFill>
                  <a:srgbClr val="3B3535"/>
                </a:solidFill>
                <a:latin typeface="Alexandria Semi Bold" pitchFamily="34" charset="0"/>
                <a:ea typeface="Alexandria Semi Bold" pitchFamily="34" charset="-122"/>
                <a:cs typeface="Alexandria Semi Bold" pitchFamily="34" charset="-120"/>
              </a:rPr>
              <a:t>Diversifica formatos</a:t>
            </a:r>
            <a:endParaRPr lang="en-US" sz="2200" dirty="0"/>
          </a:p>
        </p:txBody>
      </p:sp>
      <p:sp>
        <p:nvSpPr>
          <p:cNvPr id="12" name="Text 6"/>
          <p:cNvSpPr/>
          <p:nvPr/>
        </p:nvSpPr>
        <p:spPr>
          <a:xfrm>
            <a:off x="9934932" y="5726073"/>
            <a:ext cx="3937159" cy="104013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Alterna entre consejos rápidos, vlogs, entrevistas y contenido solicitado por tu audiencia.</a:t>
            </a:r>
            <a:endParaRPr lang="en-US" sz="1700" dirty="0"/>
          </a:p>
        </p:txBody>
      </p:sp>
      <p:pic>
        <p:nvPicPr>
          <p:cNvPr id="13" name="Image 4" descr="preencoded.png">    </p:cNvPr>
          <p:cNvPicPr>
            <a:picLocks noChangeAspect="1"/>
          </p:cNvPicPr>
          <p:nvPr/>
        </p:nvPicPr>
        <p:blipFill>
          <a:blip r:embed="rId5"/>
          <a:stretch>
            <a:fillRect/>
          </a:stretch>
        </p:blipFill>
        <p:spPr>
          <a:xfrm>
            <a:off x="5020270" y="2392918"/>
            <a:ext cx="4589740" cy="4589740"/>
          </a:xfrm>
          <a:prstGeom prst="rect">
            <a:avLst/>
          </a:prstGeom>
        </p:spPr>
      </p:pic>
      <p:pic>
        <p:nvPicPr>
          <p:cNvPr id="14" name="Image 5" descr="preencoded.png">    </p:cNvPr>
          <p:cNvPicPr>
            <a:picLocks noChangeAspect="1"/>
          </p:cNvPicPr>
          <p:nvPr/>
        </p:nvPicPr>
        <p:blipFill>
          <a:blip r:embed="rId6"/>
          <a:stretch>
            <a:fillRect/>
          </a:stretch>
        </p:blipFill>
        <p:spPr>
          <a:xfrm>
            <a:off x="8076664" y="5799475"/>
            <a:ext cx="324088" cy="405170"/>
          </a:xfrm>
          <a:prstGeom prst="rect">
            <a:avLst/>
          </a:prstGeom>
        </p:spPr>
      </p:pic>
      <p:sp>
        <p:nvSpPr>
          <p:cNvPr id="15" name="Text 7"/>
          <p:cNvSpPr/>
          <p:nvPr/>
        </p:nvSpPr>
        <p:spPr>
          <a:xfrm>
            <a:off x="1295995" y="5239941"/>
            <a:ext cx="3399353" cy="356235"/>
          </a:xfrm>
          <a:prstGeom prst="rect">
            <a:avLst/>
          </a:prstGeom>
          <a:noFill/>
          <a:ln/>
        </p:spPr>
        <p:txBody>
          <a:bodyPr wrap="none" lIns="0" tIns="0" rIns="0" bIns="0" rtlCol="0" anchor="t"/>
          <a:lstStyle/>
          <a:p>
            <a:pPr algn="r" indent="0" marL="0">
              <a:lnSpc>
                <a:spcPts val="2800"/>
              </a:lnSpc>
              <a:buNone/>
            </a:pPr>
            <a:r>
              <a:rPr lang="en-US" sz="2200" dirty="0">
                <a:solidFill>
                  <a:srgbClr val="3B3535"/>
                </a:solidFill>
                <a:latin typeface="Alexandria Semi Bold" pitchFamily="34" charset="0"/>
                <a:ea typeface="Alexandria Semi Bold" pitchFamily="34" charset="-122"/>
                <a:cs typeface="Alexandria Semi Bold" pitchFamily="34" charset="-120"/>
              </a:rPr>
              <a:t>Colabora con creadores</a:t>
            </a:r>
            <a:endParaRPr lang="en-US" sz="2200" dirty="0"/>
          </a:p>
        </p:txBody>
      </p:sp>
      <p:sp>
        <p:nvSpPr>
          <p:cNvPr id="16" name="Text 8"/>
          <p:cNvSpPr/>
          <p:nvPr/>
        </p:nvSpPr>
        <p:spPr>
          <a:xfrm>
            <a:off x="758309" y="5726073"/>
            <a:ext cx="3937040" cy="1040130"/>
          </a:xfrm>
          <a:prstGeom prst="rect">
            <a:avLst/>
          </a:prstGeom>
          <a:noFill/>
          <a:ln/>
        </p:spPr>
        <p:txBody>
          <a:bodyPr wrap="square" lIns="0" tIns="0" rIns="0" bIns="0" rtlCol="0" anchor="t"/>
          <a:lstStyle/>
          <a:p>
            <a:pPr algn="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Trabaja con otros creadores cuyo contenido complemente el tuyo para llegar a nuevas audiencias.</a:t>
            </a:r>
            <a:endParaRPr lang="en-US" sz="1700" dirty="0"/>
          </a:p>
        </p:txBody>
      </p:sp>
      <p:pic>
        <p:nvPicPr>
          <p:cNvPr id="17" name="Image 6" descr="preencoded.png">    </p:cNvPr>
          <p:cNvPicPr>
            <a:picLocks noChangeAspect="1"/>
          </p:cNvPicPr>
          <p:nvPr/>
        </p:nvPicPr>
        <p:blipFill>
          <a:blip r:embed="rId7"/>
          <a:stretch>
            <a:fillRect/>
          </a:stretch>
        </p:blipFill>
        <p:spPr>
          <a:xfrm>
            <a:off x="5020270" y="2392918"/>
            <a:ext cx="4589740" cy="4589740"/>
          </a:xfrm>
          <a:prstGeom prst="rect">
            <a:avLst/>
          </a:prstGeom>
        </p:spPr>
      </p:pic>
      <p:pic>
        <p:nvPicPr>
          <p:cNvPr id="18" name="Image 7" descr="preencoded.png">    </p:cNvPr>
          <p:cNvPicPr>
            <a:picLocks noChangeAspect="1"/>
          </p:cNvPicPr>
          <p:nvPr/>
        </p:nvPicPr>
        <p:blipFill>
          <a:blip r:embed="rId8"/>
          <a:stretch>
            <a:fillRect/>
          </a:stretch>
        </p:blipFill>
        <p:spPr>
          <a:xfrm>
            <a:off x="5838646" y="5408831"/>
            <a:ext cx="324088" cy="4051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55452" y="593527"/>
            <a:ext cx="8925044" cy="709970"/>
          </a:xfrm>
          <a:prstGeom prst="rect">
            <a:avLst/>
          </a:prstGeom>
          <a:noFill/>
          <a:ln/>
        </p:spPr>
        <p:txBody>
          <a:bodyPr wrap="none" lIns="0" tIns="0" rIns="0" bIns="0" rtlCol="0" anchor="t"/>
          <a:lstStyle/>
          <a:p>
            <a:pPr algn="l" indent="0" marL="0">
              <a:lnSpc>
                <a:spcPts val="5550"/>
              </a:lnSpc>
              <a:buNone/>
            </a:pPr>
            <a:r>
              <a:rPr lang="en-US" sz="4450" dirty="0">
                <a:solidFill>
                  <a:srgbClr val="1F1E1E"/>
                </a:solidFill>
                <a:latin typeface="Alexandria Semi Bold" pitchFamily="34" charset="0"/>
                <a:ea typeface="Alexandria Semi Bold" pitchFamily="34" charset="-122"/>
                <a:cs typeface="Alexandria Semi Bold" pitchFamily="34" charset="-120"/>
              </a:rPr>
              <a:t>Optimización técnica y análisis</a:t>
            </a:r>
            <a:endParaRPr lang="en-US" sz="4450" dirty="0"/>
          </a:p>
        </p:txBody>
      </p:sp>
      <p:sp>
        <p:nvSpPr>
          <p:cNvPr id="3" name="Text 1"/>
          <p:cNvSpPr/>
          <p:nvPr/>
        </p:nvSpPr>
        <p:spPr>
          <a:xfrm>
            <a:off x="755452" y="1843087"/>
            <a:ext cx="2840236" cy="355044"/>
          </a:xfrm>
          <a:prstGeom prst="rect">
            <a:avLst/>
          </a:prstGeom>
          <a:noFill/>
          <a:ln/>
        </p:spPr>
        <p:txBody>
          <a:bodyPr wrap="none" lIns="0" tIns="0" rIns="0" bIns="0" rtlCol="0" anchor="t"/>
          <a:lstStyle/>
          <a:p>
            <a:pPr algn="l" indent="0" marL="0">
              <a:lnSpc>
                <a:spcPts val="2750"/>
              </a:lnSpc>
              <a:buNone/>
            </a:pPr>
            <a:r>
              <a:rPr lang="en-US" sz="2200" dirty="0">
                <a:solidFill>
                  <a:srgbClr val="1F1E1E"/>
                </a:solidFill>
                <a:latin typeface="Alexandria Semi Bold" pitchFamily="34" charset="0"/>
                <a:ea typeface="Alexandria Semi Bold" pitchFamily="34" charset="-122"/>
                <a:cs typeface="Alexandria Semi Bold" pitchFamily="34" charset="-120"/>
              </a:rPr>
              <a:t>Duración óptima</a:t>
            </a:r>
            <a:endParaRPr lang="en-US" sz="2200" dirty="0"/>
          </a:p>
        </p:txBody>
      </p:sp>
      <p:sp>
        <p:nvSpPr>
          <p:cNvPr id="4" name="Text 2"/>
          <p:cNvSpPr/>
          <p:nvPr/>
        </p:nvSpPr>
        <p:spPr>
          <a:xfrm>
            <a:off x="755452" y="2413992"/>
            <a:ext cx="4021693" cy="2762250"/>
          </a:xfrm>
          <a:prstGeom prst="rect">
            <a:avLst/>
          </a:prstGeom>
          <a:noFill/>
          <a:ln/>
        </p:spPr>
        <p:txBody>
          <a:bodyPr wrap="square" lIns="0" tIns="0" rIns="0" bIns="0" rtlCol="0" anchor="t"/>
          <a:lstStyle/>
          <a:p>
            <a:pPr algn="l" indent="0" marL="0">
              <a:lnSpc>
                <a:spcPts val="2700"/>
              </a:lnSpc>
              <a:buNone/>
            </a:pPr>
            <a:r>
              <a:rPr lang="en-US" sz="1650" dirty="0">
                <a:solidFill>
                  <a:srgbClr val="3B3535"/>
                </a:solidFill>
                <a:latin typeface="Sora Light" pitchFamily="34" charset="0"/>
                <a:ea typeface="Sora Light" pitchFamily="34" charset="-122"/>
                <a:cs typeface="Sora Light" pitchFamily="34" charset="-120"/>
              </a:rPr>
              <a:t>Aunque los Shorts pueden durar hasta 60 segundos, experimenta con diferentes duraciones para encontrar qué funciona mejor con tu audiencia. Los análisis muestran que los videos más largos (50-60 segundos) suelen obtener más visualizaciones.</a:t>
            </a:r>
            <a:endParaRPr lang="en-US" sz="1650" dirty="0"/>
          </a:p>
        </p:txBody>
      </p:sp>
      <p:sp>
        <p:nvSpPr>
          <p:cNvPr id="5" name="Text 3"/>
          <p:cNvSpPr/>
          <p:nvPr/>
        </p:nvSpPr>
        <p:spPr>
          <a:xfrm>
            <a:off x="755452" y="5370433"/>
            <a:ext cx="4021693" cy="2071688"/>
          </a:xfrm>
          <a:prstGeom prst="rect">
            <a:avLst/>
          </a:prstGeom>
          <a:noFill/>
          <a:ln/>
        </p:spPr>
        <p:txBody>
          <a:bodyPr wrap="square" lIns="0" tIns="0" rIns="0" bIns="0" rtlCol="0" anchor="t"/>
          <a:lstStyle/>
          <a:p>
            <a:pPr algn="l" indent="0" marL="0">
              <a:lnSpc>
                <a:spcPts val="2700"/>
              </a:lnSpc>
              <a:buNone/>
            </a:pPr>
            <a:r>
              <a:rPr lang="en-US" sz="1650" dirty="0">
                <a:solidFill>
                  <a:srgbClr val="3B3535"/>
                </a:solidFill>
                <a:latin typeface="Sora Light" pitchFamily="34" charset="0"/>
                <a:ea typeface="Sora Light" pitchFamily="34" charset="-122"/>
                <a:cs typeface="Sora Light" pitchFamily="34" charset="-120"/>
              </a:rPr>
              <a:t>Prioriza siempre la retención de espectadores sobre la duración. Un video que mantiene a los usuarios hasta el final tiene más probabilidades de ser promocionado por el algoritmo.</a:t>
            </a:r>
            <a:endParaRPr lang="en-US" sz="1650" dirty="0"/>
          </a:p>
        </p:txBody>
      </p:sp>
      <p:sp>
        <p:nvSpPr>
          <p:cNvPr id="6" name="Text 4"/>
          <p:cNvSpPr/>
          <p:nvPr/>
        </p:nvSpPr>
        <p:spPr>
          <a:xfrm>
            <a:off x="5311259" y="1843087"/>
            <a:ext cx="3609856" cy="355044"/>
          </a:xfrm>
          <a:prstGeom prst="rect">
            <a:avLst/>
          </a:prstGeom>
          <a:noFill/>
          <a:ln/>
        </p:spPr>
        <p:txBody>
          <a:bodyPr wrap="none" lIns="0" tIns="0" rIns="0" bIns="0" rtlCol="0" anchor="t"/>
          <a:lstStyle/>
          <a:p>
            <a:pPr algn="l" indent="0" marL="0">
              <a:lnSpc>
                <a:spcPts val="2750"/>
              </a:lnSpc>
              <a:buNone/>
            </a:pPr>
            <a:r>
              <a:rPr lang="en-US" sz="2200" dirty="0">
                <a:solidFill>
                  <a:srgbClr val="1F1E1E"/>
                </a:solidFill>
                <a:latin typeface="Alexandria Semi Bold" pitchFamily="34" charset="0"/>
                <a:ea typeface="Alexandria Semi Bold" pitchFamily="34" charset="-122"/>
                <a:cs typeface="Alexandria Semi Bold" pitchFamily="34" charset="-120"/>
              </a:rPr>
              <a:t>Momento de publicación</a:t>
            </a:r>
            <a:endParaRPr lang="en-US" sz="2200" dirty="0"/>
          </a:p>
        </p:txBody>
      </p:sp>
      <p:sp>
        <p:nvSpPr>
          <p:cNvPr id="7" name="Text 5"/>
          <p:cNvSpPr/>
          <p:nvPr/>
        </p:nvSpPr>
        <p:spPr>
          <a:xfrm>
            <a:off x="5311259" y="2413992"/>
            <a:ext cx="4021693" cy="1035844"/>
          </a:xfrm>
          <a:prstGeom prst="rect">
            <a:avLst/>
          </a:prstGeom>
          <a:noFill/>
          <a:ln/>
        </p:spPr>
        <p:txBody>
          <a:bodyPr wrap="square" lIns="0" tIns="0" rIns="0" bIns="0" rtlCol="0" anchor="t"/>
          <a:lstStyle/>
          <a:p>
            <a:pPr algn="l" indent="0" marL="0">
              <a:lnSpc>
                <a:spcPts val="2700"/>
              </a:lnSpc>
              <a:buNone/>
            </a:pPr>
            <a:r>
              <a:rPr lang="en-US" sz="1650" dirty="0">
                <a:solidFill>
                  <a:srgbClr val="3B3535"/>
                </a:solidFill>
                <a:latin typeface="Sora Light" pitchFamily="34" charset="0"/>
                <a:ea typeface="Sora Light" pitchFamily="34" charset="-122"/>
                <a:cs typeface="Sora Light" pitchFamily="34" charset="-120"/>
              </a:rPr>
              <a:t>Según diversas investigaciones, los mejores momentos para publicar son:</a:t>
            </a:r>
            <a:endParaRPr lang="en-US" sz="1650" dirty="0"/>
          </a:p>
        </p:txBody>
      </p:sp>
      <p:sp>
        <p:nvSpPr>
          <p:cNvPr id="8" name="Text 6"/>
          <p:cNvSpPr/>
          <p:nvPr/>
        </p:nvSpPr>
        <p:spPr>
          <a:xfrm>
            <a:off x="5311259" y="3644027"/>
            <a:ext cx="4021693" cy="690563"/>
          </a:xfrm>
          <a:prstGeom prst="rect">
            <a:avLst/>
          </a:prstGeom>
          <a:noFill/>
          <a:ln/>
        </p:spPr>
        <p:txBody>
          <a:bodyPr wrap="square" lIns="0" tIns="0" rIns="0" bIns="0" rtlCol="0" anchor="t"/>
          <a:lstStyle/>
          <a:p>
            <a:pPr algn="l" marL="342900" indent="-342900">
              <a:lnSpc>
                <a:spcPts val="2700"/>
              </a:lnSpc>
              <a:buSzPct val="100000"/>
              <a:buChar char="•"/>
            </a:pPr>
            <a:r>
              <a:rPr lang="en-US" sz="1650" dirty="0">
                <a:solidFill>
                  <a:srgbClr val="3B3535"/>
                </a:solidFill>
                <a:latin typeface="Sora Light" pitchFamily="34" charset="0"/>
                <a:ea typeface="Sora Light" pitchFamily="34" charset="-122"/>
                <a:cs typeface="Sora Light" pitchFamily="34" charset="-120"/>
              </a:rPr>
              <a:t>Entre semana: de 15:00 a 17:00 horas</a:t>
            </a:r>
            <a:endParaRPr lang="en-US" sz="1650" dirty="0"/>
          </a:p>
        </p:txBody>
      </p:sp>
      <p:sp>
        <p:nvSpPr>
          <p:cNvPr id="9" name="Text 7"/>
          <p:cNvSpPr/>
          <p:nvPr/>
        </p:nvSpPr>
        <p:spPr>
          <a:xfrm>
            <a:off x="5311259" y="4410075"/>
            <a:ext cx="4021693" cy="690563"/>
          </a:xfrm>
          <a:prstGeom prst="rect">
            <a:avLst/>
          </a:prstGeom>
          <a:noFill/>
          <a:ln/>
        </p:spPr>
        <p:txBody>
          <a:bodyPr wrap="square" lIns="0" tIns="0" rIns="0" bIns="0" rtlCol="0" anchor="t"/>
          <a:lstStyle/>
          <a:p>
            <a:pPr algn="l" marL="342900" indent="-342900">
              <a:lnSpc>
                <a:spcPts val="2700"/>
              </a:lnSpc>
              <a:buSzPct val="100000"/>
              <a:buChar char="•"/>
            </a:pPr>
            <a:r>
              <a:rPr lang="en-US" sz="1650" dirty="0">
                <a:solidFill>
                  <a:srgbClr val="3B3535"/>
                </a:solidFill>
                <a:latin typeface="Sora Light" pitchFamily="34" charset="0"/>
                <a:ea typeface="Sora Light" pitchFamily="34" charset="-122"/>
                <a:cs typeface="Sora Light" pitchFamily="34" charset="-120"/>
              </a:rPr>
              <a:t>Fines de semana: de 8:00 a 11:00 horas</a:t>
            </a:r>
            <a:endParaRPr lang="en-US" sz="1650" dirty="0"/>
          </a:p>
        </p:txBody>
      </p:sp>
      <p:sp>
        <p:nvSpPr>
          <p:cNvPr id="10" name="Text 8"/>
          <p:cNvSpPr/>
          <p:nvPr/>
        </p:nvSpPr>
        <p:spPr>
          <a:xfrm>
            <a:off x="5311259" y="5176123"/>
            <a:ext cx="4021693" cy="690563"/>
          </a:xfrm>
          <a:prstGeom prst="rect">
            <a:avLst/>
          </a:prstGeom>
          <a:noFill/>
          <a:ln/>
        </p:spPr>
        <p:txBody>
          <a:bodyPr wrap="square" lIns="0" tIns="0" rIns="0" bIns="0" rtlCol="0" anchor="t"/>
          <a:lstStyle/>
          <a:p>
            <a:pPr algn="l" marL="342900" indent="-342900">
              <a:lnSpc>
                <a:spcPts val="2700"/>
              </a:lnSpc>
              <a:buSzPct val="100000"/>
              <a:buChar char="•"/>
            </a:pPr>
            <a:r>
              <a:rPr lang="en-US" sz="1650" dirty="0">
                <a:solidFill>
                  <a:srgbClr val="3B3535"/>
                </a:solidFill>
                <a:latin typeface="Sora Light" pitchFamily="34" charset="0"/>
                <a:ea typeface="Sora Light" pitchFamily="34" charset="-122"/>
                <a:cs typeface="Sora Light" pitchFamily="34" charset="-120"/>
              </a:rPr>
              <a:t>Días más efectivos: miércoles, viernes y sábados</a:t>
            </a:r>
            <a:endParaRPr lang="en-US" sz="1650" dirty="0"/>
          </a:p>
        </p:txBody>
      </p:sp>
      <p:sp>
        <p:nvSpPr>
          <p:cNvPr id="11" name="Text 9"/>
          <p:cNvSpPr/>
          <p:nvPr/>
        </p:nvSpPr>
        <p:spPr>
          <a:xfrm>
            <a:off x="5311259" y="6060877"/>
            <a:ext cx="4021693" cy="1035844"/>
          </a:xfrm>
          <a:prstGeom prst="rect">
            <a:avLst/>
          </a:prstGeom>
          <a:noFill/>
          <a:ln/>
        </p:spPr>
        <p:txBody>
          <a:bodyPr wrap="square" lIns="0" tIns="0" rIns="0" bIns="0" rtlCol="0" anchor="t"/>
          <a:lstStyle/>
          <a:p>
            <a:pPr algn="l" indent="0" marL="0">
              <a:lnSpc>
                <a:spcPts val="2700"/>
              </a:lnSpc>
              <a:buNone/>
            </a:pPr>
            <a:r>
              <a:rPr lang="en-US" sz="1650" dirty="0">
                <a:solidFill>
                  <a:srgbClr val="3B3535"/>
                </a:solidFill>
                <a:latin typeface="Sora Light" pitchFamily="34" charset="0"/>
                <a:ea typeface="Sora Light" pitchFamily="34" charset="-122"/>
                <a:cs typeface="Sora Light" pitchFamily="34" charset="-120"/>
              </a:rPr>
              <a:t>Utiliza YouTube Analytics para identificar cuándo tu audiencia específica está más activa.</a:t>
            </a:r>
            <a:endParaRPr lang="en-US" sz="1650" dirty="0"/>
          </a:p>
        </p:txBody>
      </p:sp>
      <p:sp>
        <p:nvSpPr>
          <p:cNvPr id="12" name="Text 10"/>
          <p:cNvSpPr/>
          <p:nvPr/>
        </p:nvSpPr>
        <p:spPr>
          <a:xfrm>
            <a:off x="9867067" y="1843087"/>
            <a:ext cx="2892504" cy="355044"/>
          </a:xfrm>
          <a:prstGeom prst="rect">
            <a:avLst/>
          </a:prstGeom>
          <a:noFill/>
          <a:ln/>
        </p:spPr>
        <p:txBody>
          <a:bodyPr wrap="none" lIns="0" tIns="0" rIns="0" bIns="0" rtlCol="0" anchor="t"/>
          <a:lstStyle/>
          <a:p>
            <a:pPr algn="l" indent="0" marL="0">
              <a:lnSpc>
                <a:spcPts val="2750"/>
              </a:lnSpc>
              <a:buNone/>
            </a:pPr>
            <a:r>
              <a:rPr lang="en-US" sz="2200" dirty="0">
                <a:solidFill>
                  <a:srgbClr val="1F1E1E"/>
                </a:solidFill>
                <a:latin typeface="Alexandria Semi Bold" pitchFamily="34" charset="0"/>
                <a:ea typeface="Alexandria Semi Bold" pitchFamily="34" charset="-122"/>
                <a:cs typeface="Alexandria Semi Bold" pitchFamily="34" charset="-120"/>
              </a:rPr>
              <a:t>Análisis de métricas</a:t>
            </a:r>
            <a:endParaRPr lang="en-US" sz="2200" dirty="0"/>
          </a:p>
        </p:txBody>
      </p:sp>
      <p:sp>
        <p:nvSpPr>
          <p:cNvPr id="13" name="Text 11"/>
          <p:cNvSpPr/>
          <p:nvPr/>
        </p:nvSpPr>
        <p:spPr>
          <a:xfrm>
            <a:off x="9867067" y="2413992"/>
            <a:ext cx="4021693" cy="2416969"/>
          </a:xfrm>
          <a:prstGeom prst="rect">
            <a:avLst/>
          </a:prstGeom>
          <a:noFill/>
          <a:ln/>
        </p:spPr>
        <p:txBody>
          <a:bodyPr wrap="square" lIns="0" tIns="0" rIns="0" bIns="0" rtlCol="0" anchor="t"/>
          <a:lstStyle/>
          <a:p>
            <a:pPr algn="l" indent="0" marL="0">
              <a:lnSpc>
                <a:spcPts val="2700"/>
              </a:lnSpc>
              <a:buNone/>
            </a:pPr>
            <a:r>
              <a:rPr lang="en-US" sz="1650" dirty="0">
                <a:solidFill>
                  <a:srgbClr val="3B3535"/>
                </a:solidFill>
                <a:latin typeface="Sora Light" pitchFamily="34" charset="0"/>
                <a:ea typeface="Sora Light" pitchFamily="34" charset="-122"/>
                <a:cs typeface="Sora Light" pitchFamily="34" charset="-120"/>
              </a:rPr>
              <a:t>Revisa regularmente estadísticas como la duración media de visualización, tiempo de visualización y tasas de interacción. Estos datos te ayudarán a refinar tu estrategia y enfocarte en lo que más resuena con tu audiencia.</a:t>
            </a:r>
            <a:endParaRPr lang="en-US" sz="1650" dirty="0"/>
          </a:p>
        </p:txBody>
      </p:sp>
      <p:sp>
        <p:nvSpPr>
          <p:cNvPr id="14" name="Text 12"/>
          <p:cNvSpPr/>
          <p:nvPr/>
        </p:nvSpPr>
        <p:spPr>
          <a:xfrm>
            <a:off x="9867067" y="5025152"/>
            <a:ext cx="4021693" cy="1381125"/>
          </a:xfrm>
          <a:prstGeom prst="rect">
            <a:avLst/>
          </a:prstGeom>
          <a:noFill/>
          <a:ln/>
        </p:spPr>
        <p:txBody>
          <a:bodyPr wrap="square" lIns="0" tIns="0" rIns="0" bIns="0" rtlCol="0" anchor="t"/>
          <a:lstStyle/>
          <a:p>
            <a:pPr algn="l" indent="0" marL="0">
              <a:lnSpc>
                <a:spcPts val="2700"/>
              </a:lnSpc>
              <a:buNone/>
            </a:pPr>
            <a:r>
              <a:rPr lang="en-US" sz="1650" dirty="0">
                <a:solidFill>
                  <a:srgbClr val="3B3535"/>
                </a:solidFill>
                <a:latin typeface="Sora Light" pitchFamily="34" charset="0"/>
                <a:ea typeface="Sora Light" pitchFamily="34" charset="-122"/>
                <a:cs typeface="Sora Light" pitchFamily="34" charset="-120"/>
              </a:rPr>
              <a:t>No te limites a los números; lee los comentarios y realiza encuestas para obtener información cualitativa valiosa.</a:t>
            </a:r>
            <a:endParaRPr lang="en-US" sz="1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58309" y="924520"/>
            <a:ext cx="7304365" cy="712708"/>
          </a:xfrm>
          <a:prstGeom prst="rect">
            <a:avLst/>
          </a:prstGeom>
          <a:noFill/>
          <a:ln/>
        </p:spPr>
        <p:txBody>
          <a:bodyPr wrap="none" lIns="0" tIns="0" rIns="0" bIns="0" rtlCol="0" anchor="t"/>
          <a:lstStyle/>
          <a:p>
            <a:pPr algn="l" indent="0" marL="0">
              <a:lnSpc>
                <a:spcPts val="5600"/>
              </a:lnSpc>
              <a:buNone/>
            </a:pPr>
            <a:r>
              <a:rPr lang="en-US" sz="4450" dirty="0">
                <a:solidFill>
                  <a:srgbClr val="1F1E1E"/>
                </a:solidFill>
                <a:latin typeface="Alexandria Semi Bold" pitchFamily="34" charset="0"/>
                <a:ea typeface="Alexandria Semi Bold" pitchFamily="34" charset="-122"/>
                <a:cs typeface="Alexandria Semi Bold" pitchFamily="34" charset="-120"/>
              </a:rPr>
              <a:t>Promoción y distribución</a:t>
            </a:r>
            <a:endParaRPr lang="en-US" sz="4450" dirty="0"/>
          </a:p>
        </p:txBody>
      </p:sp>
      <p:sp>
        <p:nvSpPr>
          <p:cNvPr id="3" name="Shape 1"/>
          <p:cNvSpPr/>
          <p:nvPr/>
        </p:nvSpPr>
        <p:spPr>
          <a:xfrm>
            <a:off x="758309" y="2070497"/>
            <a:ext cx="4226838" cy="5234464"/>
          </a:xfrm>
          <a:prstGeom prst="roundRect">
            <a:avLst>
              <a:gd name="adj" fmla="val 2153"/>
            </a:avLst>
          </a:prstGeom>
          <a:solidFill>
            <a:srgbClr val="D5DCF6"/>
          </a:solidFill>
          <a:ln w="7620">
            <a:solidFill>
              <a:srgbClr val="BBC2DC"/>
            </a:solidFill>
            <a:prstDash val="solid"/>
          </a:ln>
        </p:spPr>
      </p:sp>
      <p:sp>
        <p:nvSpPr>
          <p:cNvPr id="4" name="Text 2"/>
          <p:cNvSpPr/>
          <p:nvPr/>
        </p:nvSpPr>
        <p:spPr>
          <a:xfrm>
            <a:off x="982504" y="2294692"/>
            <a:ext cx="2850713" cy="356235"/>
          </a:xfrm>
          <a:prstGeom prst="rect">
            <a:avLst/>
          </a:prstGeom>
          <a:noFill/>
          <a:ln/>
        </p:spPr>
        <p:txBody>
          <a:bodyPr wrap="none" lIns="0" tIns="0" rIns="0" bIns="0" rtlCol="0" anchor="t"/>
          <a:lstStyle/>
          <a:p>
            <a:pPr algn="l" indent="0" marL="0">
              <a:lnSpc>
                <a:spcPts val="2800"/>
              </a:lnSpc>
              <a:buNone/>
            </a:pPr>
            <a:r>
              <a:rPr lang="en-US" sz="2200" dirty="0">
                <a:solidFill>
                  <a:srgbClr val="3B3535"/>
                </a:solidFill>
                <a:latin typeface="Alexandria Semi Bold" pitchFamily="34" charset="0"/>
                <a:ea typeface="Alexandria Semi Bold" pitchFamily="34" charset="-122"/>
                <a:cs typeface="Alexandria Semi Bold" pitchFamily="34" charset="-120"/>
              </a:rPr>
              <a:t>Promoción cruzada</a:t>
            </a:r>
            <a:endParaRPr lang="en-US" sz="2200" dirty="0"/>
          </a:p>
        </p:txBody>
      </p:sp>
      <p:sp>
        <p:nvSpPr>
          <p:cNvPr id="5" name="Text 3"/>
          <p:cNvSpPr/>
          <p:nvPr/>
        </p:nvSpPr>
        <p:spPr>
          <a:xfrm>
            <a:off x="982504" y="2780824"/>
            <a:ext cx="3778448" cy="173355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No limites tu contenido solo a YouTube. Comparte tus Shorts en otras plataformas como TikTok, Instagram Reels, Twitter o LinkedIn para maximizar su alcance.</a:t>
            </a:r>
            <a:endParaRPr lang="en-US" sz="1700" dirty="0"/>
          </a:p>
        </p:txBody>
      </p:sp>
      <p:sp>
        <p:nvSpPr>
          <p:cNvPr id="6" name="Text 4"/>
          <p:cNvSpPr/>
          <p:nvPr/>
        </p:nvSpPr>
        <p:spPr>
          <a:xfrm>
            <a:off x="982504" y="4644271"/>
            <a:ext cx="3778448" cy="138684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Asegúrate de que los enlaces a tus Shorts sean fácilmente accesibles desde tu biografía y publicaciones en otras redes sociales.</a:t>
            </a:r>
            <a:endParaRPr lang="en-US" sz="1700" dirty="0"/>
          </a:p>
        </p:txBody>
      </p:sp>
      <p:sp>
        <p:nvSpPr>
          <p:cNvPr id="7" name="Shape 5"/>
          <p:cNvSpPr/>
          <p:nvPr/>
        </p:nvSpPr>
        <p:spPr>
          <a:xfrm>
            <a:off x="5201722" y="2070497"/>
            <a:ext cx="4226838" cy="5234464"/>
          </a:xfrm>
          <a:prstGeom prst="roundRect">
            <a:avLst>
              <a:gd name="adj" fmla="val 2153"/>
            </a:avLst>
          </a:prstGeom>
          <a:solidFill>
            <a:srgbClr val="D5DCF6"/>
          </a:solidFill>
          <a:ln w="7620">
            <a:solidFill>
              <a:srgbClr val="BBC2DC"/>
            </a:solidFill>
            <a:prstDash val="solid"/>
          </a:ln>
        </p:spPr>
      </p:sp>
      <p:sp>
        <p:nvSpPr>
          <p:cNvPr id="8" name="Text 6"/>
          <p:cNvSpPr/>
          <p:nvPr/>
        </p:nvSpPr>
        <p:spPr>
          <a:xfrm>
            <a:off x="5425916" y="2294692"/>
            <a:ext cx="3545086" cy="356235"/>
          </a:xfrm>
          <a:prstGeom prst="rect">
            <a:avLst/>
          </a:prstGeom>
          <a:noFill/>
          <a:ln/>
        </p:spPr>
        <p:txBody>
          <a:bodyPr wrap="none" lIns="0" tIns="0" rIns="0" bIns="0" rtlCol="0" anchor="t"/>
          <a:lstStyle/>
          <a:p>
            <a:pPr algn="l" indent="0" marL="0">
              <a:lnSpc>
                <a:spcPts val="2800"/>
              </a:lnSpc>
              <a:buNone/>
            </a:pPr>
            <a:r>
              <a:rPr lang="en-US" sz="2200" dirty="0">
                <a:solidFill>
                  <a:srgbClr val="3B3535"/>
                </a:solidFill>
                <a:latin typeface="Alexandria Semi Bold" pitchFamily="34" charset="0"/>
                <a:ea typeface="Alexandria Semi Bold" pitchFamily="34" charset="-122"/>
                <a:cs typeface="Alexandria Semi Bold" pitchFamily="34" charset="-120"/>
              </a:rPr>
              <a:t>Reutilización inteligente</a:t>
            </a:r>
            <a:endParaRPr lang="en-US" sz="2200" dirty="0"/>
          </a:p>
        </p:txBody>
      </p:sp>
      <p:sp>
        <p:nvSpPr>
          <p:cNvPr id="9" name="Text 7"/>
          <p:cNvSpPr/>
          <p:nvPr/>
        </p:nvSpPr>
        <p:spPr>
          <a:xfrm>
            <a:off x="5425916" y="2780824"/>
            <a:ext cx="3778448" cy="208026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Adapta contenido existente para crear nuevos Shorts, pero asegúrate de añadir un toque creativo. YouTube penaliza la copia directa, pero valora el contenido que aporta una nueva perspectiva.</a:t>
            </a:r>
            <a:endParaRPr lang="en-US" sz="1700" dirty="0"/>
          </a:p>
        </p:txBody>
      </p:sp>
      <p:sp>
        <p:nvSpPr>
          <p:cNvPr id="10" name="Text 8"/>
          <p:cNvSpPr/>
          <p:nvPr/>
        </p:nvSpPr>
        <p:spPr>
          <a:xfrm>
            <a:off x="5425916" y="4990981"/>
            <a:ext cx="3778448" cy="138684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Puedes responder a otros videos, añadir reacciones o comentarios para darle una nueva dimensión al contenido.</a:t>
            </a:r>
            <a:endParaRPr lang="en-US" sz="1700" dirty="0"/>
          </a:p>
        </p:txBody>
      </p:sp>
      <p:sp>
        <p:nvSpPr>
          <p:cNvPr id="11" name="Shape 9"/>
          <p:cNvSpPr/>
          <p:nvPr/>
        </p:nvSpPr>
        <p:spPr>
          <a:xfrm>
            <a:off x="9645134" y="2070497"/>
            <a:ext cx="4226838" cy="5234464"/>
          </a:xfrm>
          <a:prstGeom prst="roundRect">
            <a:avLst>
              <a:gd name="adj" fmla="val 2153"/>
            </a:avLst>
          </a:prstGeom>
          <a:solidFill>
            <a:srgbClr val="D5DCF6"/>
          </a:solidFill>
          <a:ln w="7620">
            <a:solidFill>
              <a:srgbClr val="BBC2DC"/>
            </a:solidFill>
            <a:prstDash val="solid"/>
          </a:ln>
        </p:spPr>
      </p:sp>
      <p:sp>
        <p:nvSpPr>
          <p:cNvPr id="12" name="Text 10"/>
          <p:cNvSpPr/>
          <p:nvPr/>
        </p:nvSpPr>
        <p:spPr>
          <a:xfrm>
            <a:off x="9869329" y="2294692"/>
            <a:ext cx="3778448" cy="712470"/>
          </a:xfrm>
          <a:prstGeom prst="rect">
            <a:avLst/>
          </a:prstGeom>
          <a:noFill/>
          <a:ln/>
        </p:spPr>
        <p:txBody>
          <a:bodyPr wrap="square" lIns="0" tIns="0" rIns="0" bIns="0" rtlCol="0" anchor="t"/>
          <a:lstStyle/>
          <a:p>
            <a:pPr algn="l" indent="0" marL="0">
              <a:lnSpc>
                <a:spcPts val="2800"/>
              </a:lnSpc>
              <a:buNone/>
            </a:pPr>
            <a:r>
              <a:rPr lang="en-US" sz="2200" dirty="0">
                <a:solidFill>
                  <a:srgbClr val="3B3535"/>
                </a:solidFill>
                <a:latin typeface="Alexandria Semi Bold" pitchFamily="34" charset="0"/>
                <a:ea typeface="Alexandria Semi Bold" pitchFamily="34" charset="-122"/>
                <a:cs typeface="Alexandria Semi Bold" pitchFamily="34" charset="-120"/>
              </a:rPr>
              <a:t>Consistencia en publicaciones</a:t>
            </a:r>
            <a:endParaRPr lang="en-US" sz="2200" dirty="0"/>
          </a:p>
        </p:txBody>
      </p:sp>
      <p:sp>
        <p:nvSpPr>
          <p:cNvPr id="13" name="Text 11"/>
          <p:cNvSpPr/>
          <p:nvPr/>
        </p:nvSpPr>
        <p:spPr>
          <a:xfrm>
            <a:off x="9869329" y="3137059"/>
            <a:ext cx="3778448" cy="242697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Establece un calendario de publicación sostenible y comunícalo a tu audiencia. La consistencia fomenta el compromiso y puede impulsar el crecimiento de tu canal a largo plazo.</a:t>
            </a:r>
            <a:endParaRPr lang="en-US" sz="1700" dirty="0"/>
          </a:p>
        </p:txBody>
      </p:sp>
      <p:sp>
        <p:nvSpPr>
          <p:cNvPr id="14" name="Text 12"/>
          <p:cNvSpPr/>
          <p:nvPr/>
        </p:nvSpPr>
        <p:spPr>
          <a:xfrm>
            <a:off x="9869329" y="5693926"/>
            <a:ext cx="3778448" cy="1386840"/>
          </a:xfrm>
          <a:prstGeom prst="rect">
            <a:avLst/>
          </a:prstGeom>
          <a:noFill/>
          <a:ln/>
        </p:spPr>
        <p:txBody>
          <a:bodyPr wrap="square" lIns="0" tIns="0" rIns="0" bIns="0" rtlCol="0" anchor="t"/>
          <a:lstStyle/>
          <a:p>
            <a:pPr algn="l"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Evalúa tu capacidad para crear contenido sin comprometer la calidad y ajusta tu frecuencia en consecuencia.</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17815" y="485894"/>
            <a:ext cx="8695253" cy="580668"/>
          </a:xfrm>
          <a:prstGeom prst="rect">
            <a:avLst/>
          </a:prstGeom>
          <a:noFill/>
          <a:ln/>
        </p:spPr>
        <p:txBody>
          <a:bodyPr wrap="none" lIns="0" tIns="0" rIns="0" bIns="0" rtlCol="0" anchor="t"/>
          <a:lstStyle/>
          <a:p>
            <a:pPr algn="l" indent="0" marL="0">
              <a:lnSpc>
                <a:spcPts val="4550"/>
              </a:lnSpc>
              <a:buNone/>
            </a:pPr>
            <a:r>
              <a:rPr lang="en-US" sz="3650" dirty="0">
                <a:solidFill>
                  <a:srgbClr val="1F1E1E"/>
                </a:solidFill>
                <a:latin typeface="Alexandria Semi Bold" pitchFamily="34" charset="0"/>
                <a:ea typeface="Alexandria Semi Bold" pitchFamily="34" charset="-122"/>
                <a:cs typeface="Alexandria Semi Bold" pitchFamily="34" charset="-120"/>
              </a:rPr>
              <a:t>Integración con tu estrategia general</a:t>
            </a:r>
            <a:endParaRPr lang="en-US" sz="3650" dirty="0"/>
          </a:p>
        </p:txBody>
      </p:sp>
      <p:sp>
        <p:nvSpPr>
          <p:cNvPr id="3" name="Shape 1"/>
          <p:cNvSpPr/>
          <p:nvPr/>
        </p:nvSpPr>
        <p:spPr>
          <a:xfrm>
            <a:off x="617815" y="1419582"/>
            <a:ext cx="2232422" cy="1031438"/>
          </a:xfrm>
          <a:prstGeom prst="roundRect">
            <a:avLst>
              <a:gd name="adj" fmla="val 7188"/>
            </a:avLst>
          </a:prstGeom>
          <a:solidFill>
            <a:srgbClr val="D5DCF6"/>
          </a:solidFill>
          <a:ln w="7620">
            <a:solidFill>
              <a:srgbClr val="BBC2DC"/>
            </a:solidFill>
            <a:prstDash val="solid"/>
          </a:ln>
        </p:spPr>
      </p:sp>
      <p:pic>
        <p:nvPicPr>
          <p:cNvPr id="4" name="Image 0" descr="preencoded.png">    </p:cNvPr>
          <p:cNvPicPr>
            <a:picLocks noChangeAspect="1"/>
          </p:cNvPicPr>
          <p:nvPr/>
        </p:nvPicPr>
        <p:blipFill>
          <a:blip r:embed="rId1"/>
          <a:stretch>
            <a:fillRect/>
          </a:stretch>
        </p:blipFill>
        <p:spPr>
          <a:xfrm>
            <a:off x="1609963" y="1780103"/>
            <a:ext cx="248126" cy="310277"/>
          </a:xfrm>
          <a:prstGeom prst="rect">
            <a:avLst/>
          </a:prstGeom>
        </p:spPr>
      </p:pic>
      <p:sp>
        <p:nvSpPr>
          <p:cNvPr id="5" name="Text 2"/>
          <p:cNvSpPr/>
          <p:nvPr/>
        </p:nvSpPr>
        <p:spPr>
          <a:xfrm>
            <a:off x="3026688" y="1596033"/>
            <a:ext cx="2322671" cy="290274"/>
          </a:xfrm>
          <a:prstGeom prst="rect">
            <a:avLst/>
          </a:prstGeom>
          <a:noFill/>
          <a:ln/>
        </p:spPr>
        <p:txBody>
          <a:bodyPr wrap="none" lIns="0" tIns="0" rIns="0" bIns="0" rtlCol="0" anchor="t"/>
          <a:lstStyle/>
          <a:p>
            <a:pPr algn="l" indent="0" marL="0">
              <a:lnSpc>
                <a:spcPts val="2250"/>
              </a:lnSpc>
              <a:buNone/>
            </a:pPr>
            <a:r>
              <a:rPr lang="en-US" sz="1800" dirty="0">
                <a:solidFill>
                  <a:srgbClr val="3B3535"/>
                </a:solidFill>
                <a:latin typeface="Alexandria Semi Bold" pitchFamily="34" charset="0"/>
                <a:ea typeface="Alexandria Semi Bold" pitchFamily="34" charset="-122"/>
                <a:cs typeface="Alexandria Semi Bold" pitchFamily="34" charset="-120"/>
              </a:rPr>
              <a:t>Combina formatos</a:t>
            </a:r>
            <a:endParaRPr lang="en-US" sz="1800" dirty="0"/>
          </a:p>
        </p:txBody>
      </p:sp>
      <p:sp>
        <p:nvSpPr>
          <p:cNvPr id="6" name="Text 3"/>
          <p:cNvSpPr/>
          <p:nvPr/>
        </p:nvSpPr>
        <p:spPr>
          <a:xfrm>
            <a:off x="3026688" y="1992154"/>
            <a:ext cx="6946344" cy="282416"/>
          </a:xfrm>
          <a:prstGeom prst="rect">
            <a:avLst/>
          </a:prstGeom>
          <a:noFill/>
          <a:ln/>
        </p:spPr>
        <p:txBody>
          <a:bodyPr wrap="none" lIns="0" tIns="0" rIns="0" bIns="0" rtlCol="0" anchor="t"/>
          <a:lstStyle/>
          <a:p>
            <a:pPr algn="l" indent="0" marL="0">
              <a:lnSpc>
                <a:spcPts val="2200"/>
              </a:lnSpc>
              <a:buNone/>
            </a:pPr>
            <a:r>
              <a:rPr lang="en-US" sz="1350" dirty="0">
                <a:solidFill>
                  <a:srgbClr val="3B3535"/>
                </a:solidFill>
                <a:latin typeface="Sora Light" pitchFamily="34" charset="0"/>
                <a:ea typeface="Sora Light" pitchFamily="34" charset="-122"/>
                <a:cs typeface="Sora Light" pitchFamily="34" charset="-120"/>
              </a:rPr>
              <a:t>Mezcla Shorts con contenido de formato largo para un crecimiento más rápido</a:t>
            </a:r>
            <a:endParaRPr lang="en-US" sz="1350" dirty="0"/>
          </a:p>
        </p:txBody>
      </p:sp>
      <p:sp>
        <p:nvSpPr>
          <p:cNvPr id="7" name="Shape 4"/>
          <p:cNvSpPr/>
          <p:nvPr/>
        </p:nvSpPr>
        <p:spPr>
          <a:xfrm>
            <a:off x="2938463" y="2441496"/>
            <a:ext cx="10985897" cy="11430"/>
          </a:xfrm>
          <a:prstGeom prst="roundRect">
            <a:avLst>
              <a:gd name="adj" fmla="val 648645"/>
            </a:avLst>
          </a:prstGeom>
          <a:solidFill>
            <a:srgbClr val="BBC2DC"/>
          </a:solidFill>
          <a:ln/>
        </p:spPr>
      </p:sp>
      <p:sp>
        <p:nvSpPr>
          <p:cNvPr id="8" name="Shape 5"/>
          <p:cNvSpPr/>
          <p:nvPr/>
        </p:nvSpPr>
        <p:spPr>
          <a:xfrm>
            <a:off x="617815" y="2539246"/>
            <a:ext cx="4464844" cy="1031438"/>
          </a:xfrm>
          <a:prstGeom prst="roundRect">
            <a:avLst>
              <a:gd name="adj" fmla="val 7188"/>
            </a:avLst>
          </a:prstGeom>
          <a:solidFill>
            <a:srgbClr val="D5DCF6"/>
          </a:solidFill>
          <a:ln w="7620">
            <a:solidFill>
              <a:srgbClr val="BBC2DC"/>
            </a:solidFill>
            <a:prstDash val="solid"/>
          </a:ln>
        </p:spPr>
      </p:sp>
      <p:pic>
        <p:nvPicPr>
          <p:cNvPr id="9" name="Image 1" descr="preencoded.png">    </p:cNvPr>
          <p:cNvPicPr>
            <a:picLocks noChangeAspect="1"/>
          </p:cNvPicPr>
          <p:nvPr/>
        </p:nvPicPr>
        <p:blipFill>
          <a:blip r:embed="rId2"/>
          <a:stretch>
            <a:fillRect/>
          </a:stretch>
        </p:blipFill>
        <p:spPr>
          <a:xfrm>
            <a:off x="2726174" y="2899767"/>
            <a:ext cx="248126" cy="310277"/>
          </a:xfrm>
          <a:prstGeom prst="rect">
            <a:avLst/>
          </a:prstGeom>
        </p:spPr>
      </p:pic>
      <p:sp>
        <p:nvSpPr>
          <p:cNvPr id="10" name="Text 6"/>
          <p:cNvSpPr/>
          <p:nvPr/>
        </p:nvSpPr>
        <p:spPr>
          <a:xfrm>
            <a:off x="5259110" y="2715697"/>
            <a:ext cx="2322671" cy="290274"/>
          </a:xfrm>
          <a:prstGeom prst="rect">
            <a:avLst/>
          </a:prstGeom>
          <a:noFill/>
          <a:ln/>
        </p:spPr>
        <p:txBody>
          <a:bodyPr wrap="none" lIns="0" tIns="0" rIns="0" bIns="0" rtlCol="0" anchor="t"/>
          <a:lstStyle/>
          <a:p>
            <a:pPr algn="l" indent="0" marL="0">
              <a:lnSpc>
                <a:spcPts val="2250"/>
              </a:lnSpc>
              <a:buNone/>
            </a:pPr>
            <a:r>
              <a:rPr lang="en-US" sz="1800" dirty="0">
                <a:solidFill>
                  <a:srgbClr val="3B3535"/>
                </a:solidFill>
                <a:latin typeface="Alexandria Semi Bold" pitchFamily="34" charset="0"/>
                <a:ea typeface="Alexandria Semi Bold" pitchFamily="34" charset="-122"/>
                <a:cs typeface="Alexandria Semi Bold" pitchFamily="34" charset="-120"/>
              </a:rPr>
              <a:t>Crea un embudo</a:t>
            </a:r>
            <a:endParaRPr lang="en-US" sz="1800" dirty="0"/>
          </a:p>
        </p:txBody>
      </p:sp>
      <p:sp>
        <p:nvSpPr>
          <p:cNvPr id="11" name="Text 7"/>
          <p:cNvSpPr/>
          <p:nvPr/>
        </p:nvSpPr>
        <p:spPr>
          <a:xfrm>
            <a:off x="5259110" y="3111818"/>
            <a:ext cx="6149697" cy="282416"/>
          </a:xfrm>
          <a:prstGeom prst="rect">
            <a:avLst/>
          </a:prstGeom>
          <a:noFill/>
          <a:ln/>
        </p:spPr>
        <p:txBody>
          <a:bodyPr wrap="none" lIns="0" tIns="0" rIns="0" bIns="0" rtlCol="0" anchor="t"/>
          <a:lstStyle/>
          <a:p>
            <a:pPr algn="l" indent="0" marL="0">
              <a:lnSpc>
                <a:spcPts val="2200"/>
              </a:lnSpc>
              <a:buNone/>
            </a:pPr>
            <a:r>
              <a:rPr lang="en-US" sz="1350" dirty="0">
                <a:solidFill>
                  <a:srgbClr val="3B3535"/>
                </a:solidFill>
                <a:latin typeface="Sora Light" pitchFamily="34" charset="0"/>
                <a:ea typeface="Sora Light" pitchFamily="34" charset="-122"/>
                <a:cs typeface="Sora Light" pitchFamily="34" charset="-120"/>
              </a:rPr>
              <a:t>Usa Shorts para atraer nuevas audiencias hacia tu contenido principal</a:t>
            </a:r>
            <a:endParaRPr lang="en-US" sz="1350" dirty="0"/>
          </a:p>
        </p:txBody>
      </p:sp>
      <p:sp>
        <p:nvSpPr>
          <p:cNvPr id="12" name="Shape 8"/>
          <p:cNvSpPr/>
          <p:nvPr/>
        </p:nvSpPr>
        <p:spPr>
          <a:xfrm>
            <a:off x="5170884" y="3561159"/>
            <a:ext cx="8753475" cy="11430"/>
          </a:xfrm>
          <a:prstGeom prst="roundRect">
            <a:avLst>
              <a:gd name="adj" fmla="val 648645"/>
            </a:avLst>
          </a:prstGeom>
          <a:solidFill>
            <a:srgbClr val="BBC2DC"/>
          </a:solidFill>
          <a:ln/>
        </p:spPr>
      </p:sp>
      <p:sp>
        <p:nvSpPr>
          <p:cNvPr id="13" name="Shape 9"/>
          <p:cNvSpPr/>
          <p:nvPr/>
        </p:nvSpPr>
        <p:spPr>
          <a:xfrm>
            <a:off x="617815" y="3658910"/>
            <a:ext cx="6697385" cy="1031438"/>
          </a:xfrm>
          <a:prstGeom prst="roundRect">
            <a:avLst>
              <a:gd name="adj" fmla="val 7188"/>
            </a:avLst>
          </a:prstGeom>
          <a:solidFill>
            <a:srgbClr val="D5DCF6"/>
          </a:solidFill>
          <a:ln w="7620">
            <a:solidFill>
              <a:srgbClr val="BBC2DC"/>
            </a:solidFill>
            <a:prstDash val="solid"/>
          </a:ln>
        </p:spPr>
      </p:sp>
      <p:pic>
        <p:nvPicPr>
          <p:cNvPr id="14" name="Image 2" descr="preencoded.png">    </p:cNvPr>
          <p:cNvPicPr>
            <a:picLocks noChangeAspect="1"/>
          </p:cNvPicPr>
          <p:nvPr/>
        </p:nvPicPr>
        <p:blipFill>
          <a:blip r:embed="rId3"/>
          <a:stretch>
            <a:fillRect/>
          </a:stretch>
        </p:blipFill>
        <p:spPr>
          <a:xfrm>
            <a:off x="3842385" y="4019431"/>
            <a:ext cx="248126" cy="310277"/>
          </a:xfrm>
          <a:prstGeom prst="rect">
            <a:avLst/>
          </a:prstGeom>
        </p:spPr>
      </p:pic>
      <p:sp>
        <p:nvSpPr>
          <p:cNvPr id="15" name="Text 10"/>
          <p:cNvSpPr/>
          <p:nvPr/>
        </p:nvSpPr>
        <p:spPr>
          <a:xfrm>
            <a:off x="7491651" y="3835360"/>
            <a:ext cx="2322671" cy="290274"/>
          </a:xfrm>
          <a:prstGeom prst="rect">
            <a:avLst/>
          </a:prstGeom>
          <a:noFill/>
          <a:ln/>
        </p:spPr>
        <p:txBody>
          <a:bodyPr wrap="none" lIns="0" tIns="0" rIns="0" bIns="0" rtlCol="0" anchor="t"/>
          <a:lstStyle/>
          <a:p>
            <a:pPr algn="l" indent="0" marL="0">
              <a:lnSpc>
                <a:spcPts val="2250"/>
              </a:lnSpc>
              <a:buNone/>
            </a:pPr>
            <a:r>
              <a:rPr lang="en-US" sz="1800" dirty="0">
                <a:solidFill>
                  <a:srgbClr val="3B3535"/>
                </a:solidFill>
                <a:latin typeface="Alexandria Semi Bold" pitchFamily="34" charset="0"/>
                <a:ea typeface="Alexandria Semi Bold" pitchFamily="34" charset="-122"/>
                <a:cs typeface="Alexandria Semi Bold" pitchFamily="34" charset="-120"/>
              </a:rPr>
              <a:t>Mantén coherencia</a:t>
            </a:r>
            <a:endParaRPr lang="en-US" sz="1800" dirty="0"/>
          </a:p>
        </p:txBody>
      </p:sp>
      <p:sp>
        <p:nvSpPr>
          <p:cNvPr id="16" name="Text 11"/>
          <p:cNvSpPr/>
          <p:nvPr/>
        </p:nvSpPr>
        <p:spPr>
          <a:xfrm>
            <a:off x="7491651" y="4231481"/>
            <a:ext cx="5597723" cy="282416"/>
          </a:xfrm>
          <a:prstGeom prst="rect">
            <a:avLst/>
          </a:prstGeom>
          <a:noFill/>
          <a:ln/>
        </p:spPr>
        <p:txBody>
          <a:bodyPr wrap="none" lIns="0" tIns="0" rIns="0" bIns="0" rtlCol="0" anchor="t"/>
          <a:lstStyle/>
          <a:p>
            <a:pPr algn="l" indent="0" marL="0">
              <a:lnSpc>
                <a:spcPts val="2200"/>
              </a:lnSpc>
              <a:buNone/>
            </a:pPr>
            <a:r>
              <a:rPr lang="en-US" sz="1350" dirty="0">
                <a:solidFill>
                  <a:srgbClr val="3B3535"/>
                </a:solidFill>
                <a:latin typeface="Sora Light" pitchFamily="34" charset="0"/>
                <a:ea typeface="Sora Light" pitchFamily="34" charset="-122"/>
                <a:cs typeface="Sora Light" pitchFamily="34" charset="-120"/>
              </a:rPr>
              <a:t>Asegura que tus Shorts reflejen la identidad de tu marca y canal</a:t>
            </a:r>
            <a:endParaRPr lang="en-US" sz="1350" dirty="0"/>
          </a:p>
        </p:txBody>
      </p:sp>
      <p:sp>
        <p:nvSpPr>
          <p:cNvPr id="17" name="Text 12"/>
          <p:cNvSpPr/>
          <p:nvPr/>
        </p:nvSpPr>
        <p:spPr>
          <a:xfrm>
            <a:off x="617815" y="4888825"/>
            <a:ext cx="13394769" cy="847249"/>
          </a:xfrm>
          <a:prstGeom prst="rect">
            <a:avLst/>
          </a:prstGeom>
          <a:noFill/>
          <a:ln/>
        </p:spPr>
        <p:txBody>
          <a:bodyPr wrap="square" lIns="0" tIns="0" rIns="0" bIns="0" rtlCol="0" anchor="t"/>
          <a:lstStyle/>
          <a:p>
            <a:pPr algn="l" indent="0" marL="0">
              <a:lnSpc>
                <a:spcPts val="2200"/>
              </a:lnSpc>
              <a:buNone/>
            </a:pPr>
            <a:r>
              <a:rPr lang="en-US" sz="1350" dirty="0">
                <a:solidFill>
                  <a:srgbClr val="3B3535"/>
                </a:solidFill>
                <a:latin typeface="Sora Light" pitchFamily="34" charset="0"/>
                <a:ea typeface="Sora Light" pitchFamily="34" charset="-122"/>
                <a:cs typeface="Sora Light" pitchFamily="34" charset="-120"/>
              </a:rPr>
              <a:t>Según los análisis de YouTube, los canales que combinan videos de formato largo con Shorts crecen más rápido que aquellos que solo publican videos largos. Los Shorts representan una oportunidad única para captar audiencias en un formato rápido y creativo, complementando tu estrategia de contenido principal.</a:t>
            </a:r>
            <a:endParaRPr lang="en-US" sz="1350" dirty="0"/>
          </a:p>
        </p:txBody>
      </p:sp>
      <p:sp>
        <p:nvSpPr>
          <p:cNvPr id="18" name="Text 13"/>
          <p:cNvSpPr/>
          <p:nvPr/>
        </p:nvSpPr>
        <p:spPr>
          <a:xfrm>
            <a:off x="617815" y="5934551"/>
            <a:ext cx="13394769" cy="847249"/>
          </a:xfrm>
          <a:prstGeom prst="rect">
            <a:avLst/>
          </a:prstGeom>
          <a:noFill/>
          <a:ln/>
        </p:spPr>
        <p:txBody>
          <a:bodyPr wrap="square" lIns="0" tIns="0" rIns="0" bIns="0" rtlCol="0" anchor="t"/>
          <a:lstStyle/>
          <a:p>
            <a:pPr algn="l" indent="0" marL="0">
              <a:lnSpc>
                <a:spcPts val="2200"/>
              </a:lnSpc>
              <a:buNone/>
            </a:pPr>
            <a:r>
              <a:rPr lang="en-US" sz="1350" dirty="0">
                <a:solidFill>
                  <a:srgbClr val="3B3535"/>
                </a:solidFill>
                <a:latin typeface="Sora Light" pitchFamily="34" charset="0"/>
                <a:ea typeface="Sora Light" pitchFamily="34" charset="-122"/>
                <a:cs typeface="Sora Light" pitchFamily="34" charset="-120"/>
              </a:rPr>
              <a:t>Integrar Shorts en tu </a:t>
            </a:r>
            <a:pPr algn="l" indent="0" marL="0">
              <a:lnSpc>
                <a:spcPts val="2200"/>
              </a:lnSpc>
              <a:buNone/>
            </a:pPr>
            <a:r>
              <a:rPr lang="en-US" sz="1350" u="sng" dirty="0">
                <a:solidFill>
                  <a:srgbClr val="1A2D7A"/>
                </a:solidFill>
                <a:latin typeface="Sora Light" pitchFamily="34" charset="0"/>
                <a:ea typeface="Sora Light" pitchFamily="34" charset="-122"/>
                <a:cs typeface="Sora Light" pitchFamily="34" charset="-120"/>
                <a:hlinkClick r:id="rId4" invalidUrl="" action="" tgtFrame="" tooltip="" history="1" highlightClick="0" endSnd="0">
                  <a:extLst>
                    <a:ext uri="{A12FA001-AC4F-418D-AE19-62706E023703}">
                      <ahyp:hlinkClr xmlns:ahyp="http://schemas.microsoft.com/office/drawing/2018/hyperlinkcolor" val="tx"/>
                    </a:ext>
                  </a:extLst>
                </a:hlinkClick>
              </a:rPr>
              <a:t>estrategia de contenidos</a:t>
            </a:r>
            <a:pPr algn="l" indent="0" marL="0">
              <a:lnSpc>
                <a:spcPts val="2200"/>
              </a:lnSpc>
              <a:buNone/>
            </a:pPr>
            <a:r>
              <a:rPr lang="en-US" sz="1350" dirty="0">
                <a:solidFill>
                  <a:srgbClr val="3B3535"/>
                </a:solidFill>
                <a:latin typeface="Sora Light" pitchFamily="34" charset="0"/>
                <a:ea typeface="Sora Light" pitchFamily="34" charset="-122"/>
                <a:cs typeface="Sora Light" pitchFamily="34" charset="-120"/>
              </a:rPr>
              <a:t> no solo te permitirá llegar a más personas, sino también posicionarte como un creador relevante en tu nicho. Con la combinación adecuada de creatividad, consistencia y optimización, puedes aprovechar al máximo este formato en constante crecimiento.</a:t>
            </a:r>
            <a:endParaRPr lang="en-US" sz="1350" dirty="0"/>
          </a:p>
        </p:txBody>
      </p:sp>
      <p:sp>
        <p:nvSpPr>
          <p:cNvPr id="19" name="Text 14"/>
          <p:cNvSpPr/>
          <p:nvPr/>
        </p:nvSpPr>
        <p:spPr>
          <a:xfrm>
            <a:off x="617815" y="6980277"/>
            <a:ext cx="13394769" cy="282416"/>
          </a:xfrm>
          <a:prstGeom prst="rect">
            <a:avLst/>
          </a:prstGeom>
          <a:noFill/>
          <a:ln/>
        </p:spPr>
        <p:txBody>
          <a:bodyPr wrap="none" lIns="0" tIns="0" rIns="0" bIns="0" rtlCol="0" anchor="t"/>
          <a:lstStyle/>
          <a:p>
            <a:pPr algn="l" indent="0" marL="0">
              <a:lnSpc>
                <a:spcPts val="2200"/>
              </a:lnSpc>
              <a:buNone/>
            </a:pPr>
            <a:r>
              <a:rPr lang="en-US" sz="1350" dirty="0">
                <a:solidFill>
                  <a:srgbClr val="3B3535"/>
                </a:solidFill>
                <a:latin typeface="Sora Light" pitchFamily="34" charset="0"/>
                <a:ea typeface="Sora Light" pitchFamily="34" charset="-122"/>
                <a:cs typeface="Sora Light" pitchFamily="34" charset="-120"/>
              </a:rPr>
              <a:t>También puedes ver: </a:t>
            </a:r>
            <a:pPr algn="l" indent="0" marL="0">
              <a:lnSpc>
                <a:spcPts val="2200"/>
              </a:lnSpc>
              <a:buNone/>
            </a:pPr>
            <a:r>
              <a:rPr lang="en-US" sz="1350" u="sng" dirty="0">
                <a:solidFill>
                  <a:srgbClr val="1A2D7A"/>
                </a:solidFill>
                <a:latin typeface="Sora Light" pitchFamily="34" charset="0"/>
                <a:ea typeface="Sora Light" pitchFamily="34" charset="-122"/>
                <a:cs typeface="Sora Light" pitchFamily="34" charset="-120"/>
                <a:hlinkClick r:id="rId5" invalidUrl="" action="" tgtFrame="" tooltip="" history="1" highlightClick="0" endSnd="0">
                  <a:extLst>
                    <a:ext uri="{A12FA001-AC4F-418D-AE19-62706E023703}">
                      <ahyp:hlinkClr xmlns:ahyp="http://schemas.microsoft.com/office/drawing/2018/hyperlinkcolor" val="tx"/>
                    </a:ext>
                  </a:extLst>
                </a:hlinkClick>
              </a:rPr>
              <a:t>SEO para YouTube</a:t>
            </a:r>
            <a:endParaRPr lang="en-US" sz="1350" dirty="0"/>
          </a:p>
        </p:txBody>
      </p:sp>
      <p:sp>
        <p:nvSpPr>
          <p:cNvPr id="20" name="Text 15"/>
          <p:cNvSpPr/>
          <p:nvPr/>
        </p:nvSpPr>
        <p:spPr>
          <a:xfrm>
            <a:off x="617815" y="7461171"/>
            <a:ext cx="13394769" cy="282416"/>
          </a:xfrm>
          <a:prstGeom prst="rect">
            <a:avLst/>
          </a:prstGeom>
          <a:noFill/>
          <a:ln/>
        </p:spPr>
        <p:txBody>
          <a:bodyPr wrap="none" lIns="0" tIns="0" rIns="0" bIns="0" rtlCol="0" anchor="t"/>
          <a:lstStyle/>
          <a:p>
            <a:pPr algn="l" indent="0" marL="0">
              <a:lnSpc>
                <a:spcPts val="2200"/>
              </a:lnSpc>
              <a:buNone/>
            </a:pPr>
            <a:r>
              <a:rPr lang="en-US" sz="1350" dirty="0">
                <a:solidFill>
                  <a:srgbClr val="3B3535"/>
                </a:solidFill>
                <a:latin typeface="Sora Light" pitchFamily="34" charset="0"/>
                <a:ea typeface="Sora Light" pitchFamily="34" charset="-122"/>
                <a:cs typeface="Sora Light" pitchFamily="34" charset="-120"/>
              </a:rPr>
              <a:t>SeoinHouse. </a:t>
            </a:r>
            <a:pPr algn="l" indent="0" marL="0">
              <a:lnSpc>
                <a:spcPts val="2200"/>
              </a:lnSpc>
              <a:buNone/>
            </a:pPr>
            <a:r>
              <a:rPr lang="en-US" sz="1350" u="sng" dirty="0">
                <a:solidFill>
                  <a:srgbClr val="1A2D7A"/>
                </a:solidFill>
                <a:latin typeface="Sora Light" pitchFamily="34" charset="0"/>
                <a:ea typeface="Sora Light" pitchFamily="34" charset="-122"/>
                <a:cs typeface="Sora Light" pitchFamily="34" charset="-120"/>
                <a:hlinkClick r:id="rId6" invalidUrl="" action="" tgtFrame="" tooltip="" history="1" highlightClick="0" endSnd="0">
                  <a:extLst>
                    <a:ext uri="{A12FA001-AC4F-418D-AE19-62706E023703}">
                      <ahyp:hlinkClr xmlns:ahyp="http://schemas.microsoft.com/office/drawing/2018/hyperlinkcolor" val="tx"/>
                    </a:ext>
                  </a:extLst>
                </a:hlinkClick>
              </a:rPr>
              <a:t>Agencia SEO en Barcelona</a:t>
            </a:r>
            <a:endParaRPr lang="en-US" sz="13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2025-05-03T10:16:38Z</dcterms:created>
  <dcterms:modified xsi:type="dcterms:W3CDTF">2025-05-03T10:16:38Z</dcterms:modified>
</cp:coreProperties>
</file>